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75" r:id="rId2"/>
    <p:sldId id="256" r:id="rId3"/>
    <p:sldId id="260" r:id="rId4"/>
    <p:sldId id="274" r:id="rId5"/>
    <p:sldId id="265" r:id="rId6"/>
    <p:sldId id="267" r:id="rId7"/>
    <p:sldId id="268" r:id="rId8"/>
    <p:sldId id="269" r:id="rId9"/>
    <p:sldId id="270" r:id="rId10"/>
    <p:sldId id="271" r:id="rId11"/>
    <p:sldId id="272" r:id="rId12"/>
    <p:sldId id="273" r:id="rId13"/>
    <p:sldId id="257" r:id="rId14"/>
    <p:sldId id="264" r:id="rId15"/>
    <p:sldId id="263"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810"/>
    <p:restoredTop sz="96005"/>
  </p:normalViewPr>
  <p:slideViewPr>
    <p:cSldViewPr snapToGrid="0" snapToObjects="1">
      <p:cViewPr varScale="1">
        <p:scale>
          <a:sx n="105" d="100"/>
          <a:sy n="105" d="100"/>
        </p:scale>
        <p:origin x="224" y="7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3492B-C3F1-DC42-90B7-6A42BD12A946}"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9035B-3C05-5745-966F-F308702038CD}" type="slidenum">
              <a:rPr lang="en-US" smtClean="0"/>
              <a:t>‹#›</a:t>
            </a:fld>
            <a:endParaRPr lang="en-US"/>
          </a:p>
        </p:txBody>
      </p:sp>
    </p:spTree>
    <p:extLst>
      <p:ext uri="{BB962C8B-B14F-4D97-AF65-F5344CB8AC3E}">
        <p14:creationId xmlns:p14="http://schemas.microsoft.com/office/powerpoint/2010/main" val="2183990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a convolutional neural network – used for image classification, image detection and localization, and image segmentation. The key component of how these CNNs operate is through convolution.</a:t>
            </a:r>
          </a:p>
        </p:txBody>
      </p:sp>
      <p:sp>
        <p:nvSpPr>
          <p:cNvPr id="4" name="Slide Number Placeholder 3"/>
          <p:cNvSpPr>
            <a:spLocks noGrp="1"/>
          </p:cNvSpPr>
          <p:nvPr>
            <p:ph type="sldNum" sz="quarter" idx="10"/>
          </p:nvPr>
        </p:nvSpPr>
        <p:spPr/>
        <p:txBody>
          <a:bodyPr/>
          <a:lstStyle/>
          <a:p>
            <a:fld id="{A269035B-3C05-5745-966F-F308702038CD}" type="slidenum">
              <a:rPr lang="en-US" smtClean="0"/>
              <a:t>2</a:t>
            </a:fld>
            <a:endParaRPr lang="en-US"/>
          </a:p>
        </p:txBody>
      </p:sp>
    </p:spTree>
    <p:extLst>
      <p:ext uri="{BB962C8B-B14F-4D97-AF65-F5344CB8AC3E}">
        <p14:creationId xmlns:p14="http://schemas.microsoft.com/office/powerpoint/2010/main" val="2693427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69035B-3C05-5745-966F-F308702038CD}" type="slidenum">
              <a:rPr lang="en-US" smtClean="0"/>
              <a:t>5</a:t>
            </a:fld>
            <a:endParaRPr lang="en-US"/>
          </a:p>
        </p:txBody>
      </p:sp>
    </p:spTree>
    <p:extLst>
      <p:ext uri="{BB962C8B-B14F-4D97-AF65-F5344CB8AC3E}">
        <p14:creationId xmlns:p14="http://schemas.microsoft.com/office/powerpoint/2010/main" val="289267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40512-F2AA-1E4D-AA5E-55A589130E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FFBCCA-AFFF-A04E-AC43-C3AFB0626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7DB26D-74E0-7049-8543-018334F439B6}"/>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832C953D-BD79-FB41-957D-8343F1D6F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22B57-E18D-3E4C-B3CC-C238785C342B}"/>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973799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EBD34-F299-334A-8F05-C01B8DAFB0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425D59-C9CA-D14E-9D61-8D3F1385B2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0841F-7D72-4043-987D-9A7BD48E9A14}"/>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80220C74-D828-A844-880B-A5989AF8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EBA52-A818-7348-816F-36708705423E}"/>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3835352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937B3B-027A-BE48-9231-12F39ECD6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1868F9-3BF0-8F42-8E50-DF347D980B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C8247-36A3-C549-88D4-F12FA5129338}"/>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59A23144-FE00-544D-9A94-364B305E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B86BD2-6202-C84D-87B4-49453DECABA0}"/>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19948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2957-B174-DD41-B4D8-A7692F2E03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EA5F69-F14E-734C-81DF-E570DEA249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354D89-BE42-7342-A825-F7DE25694469}"/>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7850BDCE-6CF1-6542-955F-EED59B257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806DC-6628-DB4D-8368-1ED5DB16A51F}"/>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2876430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10F8-2665-FF40-B62D-07E1168BDB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E55DB2-F972-F44B-8D59-F8068C2BD5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1DECF6-7B7D-1C43-AD75-EE04780B4BA7}"/>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F43E0F80-0364-AB4D-84CA-618C2BC19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92C2CE-45C6-B549-9CCF-DB7E5892AA89}"/>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2543438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30BF-46FB-DB4A-BF89-CA9262B3DE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EB3A4-5C51-2247-9782-105E1B5B11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3DD6B8-4CCF-FC4F-A1FB-8CEA8FA09F9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22C08-813C-544D-BC6E-F8BF5BAC6978}"/>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6" name="Footer Placeholder 5">
            <a:extLst>
              <a:ext uri="{FF2B5EF4-FFF2-40B4-BE49-F238E27FC236}">
                <a16:creationId xmlns:a16="http://schemas.microsoft.com/office/drawing/2014/main" id="{7BB2481C-3E4E-EB4D-B5AF-2DA81F1CC9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5EB39-5764-4049-9751-85B4E53E5124}"/>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1761562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806C5-B4E2-D748-9FA9-080C8CC885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3D8A1-25B5-EE47-9042-4872A6CAA4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C74B95-A7B6-F644-A4D2-4EE48EDFBE2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F58D8F-FC56-8A48-8AE4-9E4733F4FA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9516109-4893-0442-9525-7D835D945A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CC66AE-6847-C54C-BC68-048A9742DC96}"/>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8" name="Footer Placeholder 7">
            <a:extLst>
              <a:ext uri="{FF2B5EF4-FFF2-40B4-BE49-F238E27FC236}">
                <a16:creationId xmlns:a16="http://schemas.microsoft.com/office/drawing/2014/main" id="{037EEB60-14B7-E747-A4B4-1E19D3BC3F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C3B333-AF22-7B41-A14C-9DC42E7755B0}"/>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3759354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CB406-AB2C-0F4B-84FD-780E5D722D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C10AD9-CFCA-3348-9B78-A34933EEE79D}"/>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4" name="Footer Placeholder 3">
            <a:extLst>
              <a:ext uri="{FF2B5EF4-FFF2-40B4-BE49-F238E27FC236}">
                <a16:creationId xmlns:a16="http://schemas.microsoft.com/office/drawing/2014/main" id="{B2201C4E-F973-7B42-AC5F-42CBF9AA21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FD1D9-7927-0F4E-A485-31C965A12CBF}"/>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34211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61ADB-6303-964D-A0EE-F9C379B0854E}"/>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3" name="Footer Placeholder 2">
            <a:extLst>
              <a:ext uri="{FF2B5EF4-FFF2-40B4-BE49-F238E27FC236}">
                <a16:creationId xmlns:a16="http://schemas.microsoft.com/office/drawing/2014/main" id="{0C8BF685-F48D-794E-BF89-1BA977D469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5E335C-2F36-0646-A07A-9A8BEF46AD8C}"/>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3668207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2630A-D35F-3F4D-B4F0-D85119EEBA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566646-5DBE-684C-ABDE-BEAAD967C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EF7FB2-43DD-9742-8024-44EF6F6EF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BB3A59-D44E-3341-8B2D-5B704669017D}"/>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6" name="Footer Placeholder 5">
            <a:extLst>
              <a:ext uri="{FF2B5EF4-FFF2-40B4-BE49-F238E27FC236}">
                <a16:creationId xmlns:a16="http://schemas.microsoft.com/office/drawing/2014/main" id="{F6798149-FB2E-EC4E-9C6A-E30326B2E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CEA84-7CC3-4041-929F-8543DA9FE37F}"/>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199027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C4DE-6B65-EB4B-8A53-D2CCD568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72C184-B72E-7545-BB9F-58C2145D0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BD3C40-2703-514A-8371-9B1DF990E5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03A455-AB6F-8A47-B334-02F3326FAA38}"/>
              </a:ext>
            </a:extLst>
          </p:cNvPr>
          <p:cNvSpPr>
            <a:spLocks noGrp="1"/>
          </p:cNvSpPr>
          <p:nvPr>
            <p:ph type="dt" sz="half" idx="10"/>
          </p:nvPr>
        </p:nvSpPr>
        <p:spPr/>
        <p:txBody>
          <a:bodyPr/>
          <a:lstStyle/>
          <a:p>
            <a:fld id="{0208D94A-AA1B-C945-BF42-82C7D75D98DC}" type="datetimeFigureOut">
              <a:rPr lang="en-US" smtClean="0"/>
              <a:t>7/25/18</a:t>
            </a:fld>
            <a:endParaRPr lang="en-US"/>
          </a:p>
        </p:txBody>
      </p:sp>
      <p:sp>
        <p:nvSpPr>
          <p:cNvPr id="6" name="Footer Placeholder 5">
            <a:extLst>
              <a:ext uri="{FF2B5EF4-FFF2-40B4-BE49-F238E27FC236}">
                <a16:creationId xmlns:a16="http://schemas.microsoft.com/office/drawing/2014/main" id="{996A75F9-BC23-B648-A013-22FE3114BA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8FC86-B593-064B-A833-894D63FE327D}"/>
              </a:ext>
            </a:extLst>
          </p:cNvPr>
          <p:cNvSpPr>
            <a:spLocks noGrp="1"/>
          </p:cNvSpPr>
          <p:nvPr>
            <p:ph type="sldNum" sz="quarter" idx="12"/>
          </p:nvPr>
        </p:nvSpPr>
        <p:spPr/>
        <p:txBody>
          <a:bodyPr/>
          <a:lstStyle/>
          <a:p>
            <a:fld id="{DE2E8E26-82B0-8F49-97CE-F01ABB1E8A4E}" type="slidenum">
              <a:rPr lang="en-US" smtClean="0"/>
              <a:t>‹#›</a:t>
            </a:fld>
            <a:endParaRPr lang="en-US"/>
          </a:p>
        </p:txBody>
      </p:sp>
    </p:spTree>
    <p:extLst>
      <p:ext uri="{BB962C8B-B14F-4D97-AF65-F5344CB8AC3E}">
        <p14:creationId xmlns:p14="http://schemas.microsoft.com/office/powerpoint/2010/main" val="3205290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24D4F3-3AB8-C944-9A02-D451CD74AE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095B7F-6CFC-3249-94BD-EB6C3E03BE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2F96F-A307-1344-86B1-C66677CBA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08D94A-AA1B-C945-BF42-82C7D75D98DC}" type="datetimeFigureOut">
              <a:rPr lang="en-US" smtClean="0"/>
              <a:t>7/25/18</a:t>
            </a:fld>
            <a:endParaRPr lang="en-US"/>
          </a:p>
        </p:txBody>
      </p:sp>
      <p:sp>
        <p:nvSpPr>
          <p:cNvPr id="5" name="Footer Placeholder 4">
            <a:extLst>
              <a:ext uri="{FF2B5EF4-FFF2-40B4-BE49-F238E27FC236}">
                <a16:creationId xmlns:a16="http://schemas.microsoft.com/office/drawing/2014/main" id="{FE9C5D67-695E-4A42-AE18-0004D0340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7797B1-E922-724A-9C95-EBB3D912A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E8E26-82B0-8F49-97CE-F01ABB1E8A4E}" type="slidenum">
              <a:rPr lang="en-US" smtClean="0"/>
              <a:t>‹#›</a:t>
            </a:fld>
            <a:endParaRPr lang="en-US"/>
          </a:p>
        </p:txBody>
      </p:sp>
    </p:spTree>
    <p:extLst>
      <p:ext uri="{BB962C8B-B14F-4D97-AF65-F5344CB8AC3E}">
        <p14:creationId xmlns:p14="http://schemas.microsoft.com/office/powerpoint/2010/main" val="3031761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5EC41-228E-1E4A-A8C1-33689AF481A1}"/>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42420375-B219-D94C-B5AB-0D60D6C03812}"/>
              </a:ext>
            </a:extLst>
          </p:cNvPr>
          <p:cNvSpPr>
            <a:spLocks noGrp="1"/>
          </p:cNvSpPr>
          <p:nvPr>
            <p:ph idx="1"/>
          </p:nvPr>
        </p:nvSpPr>
        <p:spPr/>
        <p:txBody>
          <a:bodyPr/>
          <a:lstStyle/>
          <a:p>
            <a:r>
              <a:rPr lang="en-US" dirty="0"/>
              <a:t>What is convolution? </a:t>
            </a:r>
          </a:p>
          <a:p>
            <a:r>
              <a:rPr lang="en-US" dirty="0"/>
              <a:t>How do we use NLP for deep learning? </a:t>
            </a:r>
          </a:p>
          <a:p>
            <a:r>
              <a:rPr lang="en-US" dirty="0"/>
              <a:t>What is a RNN?</a:t>
            </a:r>
          </a:p>
          <a:p>
            <a:r>
              <a:rPr lang="en-US" dirty="0"/>
              <a:t>EXAMPLES</a:t>
            </a:r>
          </a:p>
          <a:p>
            <a:pPr lvl="1"/>
            <a:r>
              <a:rPr lang="en-US" dirty="0"/>
              <a:t>Predicting 1001 dog breeds</a:t>
            </a:r>
          </a:p>
          <a:p>
            <a:pPr lvl="1"/>
            <a:r>
              <a:rPr lang="en-US" dirty="0"/>
              <a:t>Predicting the Amazon Review Score based on Text</a:t>
            </a:r>
          </a:p>
          <a:p>
            <a:pPr lvl="1"/>
            <a:r>
              <a:rPr lang="en-US" dirty="0"/>
              <a:t>Predicting Cases of Diseases</a:t>
            </a:r>
          </a:p>
        </p:txBody>
      </p:sp>
    </p:spTree>
    <p:extLst>
      <p:ext uri="{BB962C8B-B14F-4D97-AF65-F5344CB8AC3E}">
        <p14:creationId xmlns:p14="http://schemas.microsoft.com/office/powerpoint/2010/main" val="88837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AD5C2D-3367-0E49-B717-450986187D29}"/>
              </a:ext>
            </a:extLst>
          </p:cNvPr>
          <p:cNvPicPr>
            <a:picLocks noChangeAspect="1"/>
          </p:cNvPicPr>
          <p:nvPr/>
        </p:nvPicPr>
        <p:blipFill>
          <a:blip r:embed="rId2"/>
          <a:stretch>
            <a:fillRect/>
          </a:stretch>
        </p:blipFill>
        <p:spPr>
          <a:xfrm>
            <a:off x="4213654" y="96279"/>
            <a:ext cx="7753541" cy="2676735"/>
          </a:xfrm>
          <a:prstGeom prst="rect">
            <a:avLst/>
          </a:prstGeom>
        </p:spPr>
      </p:pic>
      <p:pic>
        <p:nvPicPr>
          <p:cNvPr id="3" name="Picture 2">
            <a:extLst>
              <a:ext uri="{FF2B5EF4-FFF2-40B4-BE49-F238E27FC236}">
                <a16:creationId xmlns:a16="http://schemas.microsoft.com/office/drawing/2014/main" id="{A7101578-F07C-8947-917B-22A6B482008D}"/>
              </a:ext>
            </a:extLst>
          </p:cNvPr>
          <p:cNvPicPr>
            <a:picLocks noChangeAspect="1"/>
          </p:cNvPicPr>
          <p:nvPr/>
        </p:nvPicPr>
        <p:blipFill>
          <a:blip r:embed="rId3"/>
          <a:stretch>
            <a:fillRect/>
          </a:stretch>
        </p:blipFill>
        <p:spPr>
          <a:xfrm>
            <a:off x="444842" y="215575"/>
            <a:ext cx="2243741" cy="2467457"/>
          </a:xfrm>
          <a:prstGeom prst="rect">
            <a:avLst/>
          </a:prstGeom>
        </p:spPr>
      </p:pic>
      <p:pic>
        <p:nvPicPr>
          <p:cNvPr id="6" name="Picture 5">
            <a:extLst>
              <a:ext uri="{FF2B5EF4-FFF2-40B4-BE49-F238E27FC236}">
                <a16:creationId xmlns:a16="http://schemas.microsoft.com/office/drawing/2014/main" id="{DB66FAE2-07DC-E84D-B3F0-D1E0C68235B9}"/>
              </a:ext>
            </a:extLst>
          </p:cNvPr>
          <p:cNvPicPr>
            <a:picLocks noChangeAspect="1"/>
          </p:cNvPicPr>
          <p:nvPr/>
        </p:nvPicPr>
        <p:blipFill>
          <a:blip r:embed="rId4"/>
          <a:stretch>
            <a:fillRect/>
          </a:stretch>
        </p:blipFill>
        <p:spPr>
          <a:xfrm>
            <a:off x="444842" y="3630138"/>
            <a:ext cx="4401478" cy="3066106"/>
          </a:xfrm>
          <a:prstGeom prst="rect">
            <a:avLst/>
          </a:prstGeom>
        </p:spPr>
      </p:pic>
      <p:sp>
        <p:nvSpPr>
          <p:cNvPr id="7" name="TextBox 6">
            <a:extLst>
              <a:ext uri="{FF2B5EF4-FFF2-40B4-BE49-F238E27FC236}">
                <a16:creationId xmlns:a16="http://schemas.microsoft.com/office/drawing/2014/main" id="{796C2AA4-CFED-9845-88B3-C2F1AC8A2C13}"/>
              </a:ext>
            </a:extLst>
          </p:cNvPr>
          <p:cNvSpPr txBox="1"/>
          <p:nvPr/>
        </p:nvSpPr>
        <p:spPr>
          <a:xfrm>
            <a:off x="345989" y="2683032"/>
            <a:ext cx="3472249" cy="646331"/>
          </a:xfrm>
          <a:prstGeom prst="rect">
            <a:avLst/>
          </a:prstGeom>
          <a:noFill/>
        </p:spPr>
        <p:txBody>
          <a:bodyPr wrap="square" rtlCol="0">
            <a:spAutoFit/>
          </a:bodyPr>
          <a:lstStyle/>
          <a:p>
            <a:r>
              <a:rPr lang="en-US" sz="1200" dirty="0">
                <a:solidFill>
                  <a:srgbClr val="0070C0"/>
                </a:solidFill>
              </a:rPr>
              <a:t>You tokenized and created a </a:t>
            </a:r>
            <a:r>
              <a:rPr lang="en-US" sz="1200" dirty="0" err="1">
                <a:solidFill>
                  <a:srgbClr val="0070C0"/>
                </a:solidFill>
              </a:rPr>
              <a:t>word_index</a:t>
            </a:r>
            <a:r>
              <a:rPr lang="en-US" sz="1200" dirty="0">
                <a:solidFill>
                  <a:srgbClr val="0070C0"/>
                </a:solidFill>
              </a:rPr>
              <a:t> that assigned an integer to each unique word in the IMDB corpus</a:t>
            </a:r>
          </a:p>
        </p:txBody>
      </p:sp>
      <p:sp>
        <p:nvSpPr>
          <p:cNvPr id="8" name="TextBox 7">
            <a:extLst>
              <a:ext uri="{FF2B5EF4-FFF2-40B4-BE49-F238E27FC236}">
                <a16:creationId xmlns:a16="http://schemas.microsoft.com/office/drawing/2014/main" id="{D75886A5-202C-504C-B4F0-31528D37882C}"/>
              </a:ext>
            </a:extLst>
          </p:cNvPr>
          <p:cNvSpPr txBox="1"/>
          <p:nvPr/>
        </p:nvSpPr>
        <p:spPr>
          <a:xfrm>
            <a:off x="4213654" y="2683032"/>
            <a:ext cx="7753542" cy="461665"/>
          </a:xfrm>
          <a:prstGeom prst="rect">
            <a:avLst/>
          </a:prstGeom>
          <a:noFill/>
        </p:spPr>
        <p:txBody>
          <a:bodyPr wrap="square" rtlCol="0">
            <a:spAutoFit/>
          </a:bodyPr>
          <a:lstStyle/>
          <a:p>
            <a:r>
              <a:rPr lang="en-US" sz="1200" dirty="0">
                <a:solidFill>
                  <a:srgbClr val="0070C0"/>
                </a:solidFill>
              </a:rPr>
              <a:t>Then you loaded in the </a:t>
            </a:r>
            <a:r>
              <a:rPr lang="en-US" sz="1200" dirty="0" err="1">
                <a:solidFill>
                  <a:srgbClr val="0070C0"/>
                </a:solidFill>
              </a:rPr>
              <a:t>GloVe</a:t>
            </a:r>
            <a:r>
              <a:rPr lang="en-US" sz="1200" dirty="0">
                <a:solidFill>
                  <a:srgbClr val="0070C0"/>
                </a:solidFill>
              </a:rPr>
              <a:t> pre-trained word embedding that was collected by crawling Wikipedia, from Stanford. Each word has an associated vector of words it has been commonly found to be associated with.</a:t>
            </a:r>
          </a:p>
        </p:txBody>
      </p:sp>
      <p:sp>
        <p:nvSpPr>
          <p:cNvPr id="9" name="TextBox 8">
            <a:extLst>
              <a:ext uri="{FF2B5EF4-FFF2-40B4-BE49-F238E27FC236}">
                <a16:creationId xmlns:a16="http://schemas.microsoft.com/office/drawing/2014/main" id="{38AD2963-E019-D442-ADDB-DABD87B4A613}"/>
              </a:ext>
            </a:extLst>
          </p:cNvPr>
          <p:cNvSpPr txBox="1"/>
          <p:nvPr/>
        </p:nvSpPr>
        <p:spPr>
          <a:xfrm>
            <a:off x="5107459" y="4161790"/>
            <a:ext cx="4938584" cy="1200329"/>
          </a:xfrm>
          <a:prstGeom prst="rect">
            <a:avLst/>
          </a:prstGeom>
          <a:noFill/>
        </p:spPr>
        <p:txBody>
          <a:bodyPr wrap="square" rtlCol="0">
            <a:spAutoFit/>
          </a:bodyPr>
          <a:lstStyle/>
          <a:p>
            <a:r>
              <a:rPr lang="en-US" sz="1200" dirty="0">
                <a:solidFill>
                  <a:srgbClr val="0070C0"/>
                </a:solidFill>
              </a:rPr>
              <a:t>You then run a script that will LOOK-UP each of the unique words in the `</a:t>
            </a:r>
            <a:r>
              <a:rPr lang="en-US" sz="1200" dirty="0" err="1">
                <a:solidFill>
                  <a:srgbClr val="0070C0"/>
                </a:solidFill>
              </a:rPr>
              <a:t>word_index</a:t>
            </a:r>
            <a:r>
              <a:rPr lang="en-US" sz="1200" dirty="0">
                <a:solidFill>
                  <a:srgbClr val="0070C0"/>
                </a:solidFill>
              </a:rPr>
              <a:t>` and add that specific word’s vector from the </a:t>
            </a:r>
            <a:r>
              <a:rPr lang="en-US" sz="1200" dirty="0" err="1">
                <a:solidFill>
                  <a:srgbClr val="0070C0"/>
                </a:solidFill>
              </a:rPr>
              <a:t>embeddings_index</a:t>
            </a:r>
            <a:r>
              <a:rPr lang="en-US" sz="1200" dirty="0">
                <a:solidFill>
                  <a:srgbClr val="0070C0"/>
                </a:solidFill>
              </a:rPr>
              <a:t> into the </a:t>
            </a:r>
            <a:r>
              <a:rPr lang="en-US" sz="1200" dirty="0" err="1">
                <a:solidFill>
                  <a:srgbClr val="0070C0"/>
                </a:solidFill>
              </a:rPr>
              <a:t>embedding_matrix</a:t>
            </a:r>
            <a:r>
              <a:rPr lang="en-US" sz="1200" dirty="0">
                <a:solidFill>
                  <a:srgbClr val="0070C0"/>
                </a:solidFill>
              </a:rPr>
              <a:t>, which we specified will have a dimensionality of 1000: </a:t>
            </a:r>
          </a:p>
          <a:p>
            <a:endParaRPr lang="en-US" sz="1200" dirty="0">
              <a:solidFill>
                <a:srgbClr val="0070C0"/>
              </a:solidFill>
            </a:endParaRPr>
          </a:p>
          <a:p>
            <a:r>
              <a:rPr lang="en-US" sz="1200" dirty="0" err="1">
                <a:solidFill>
                  <a:srgbClr val="0070C0"/>
                </a:solidFill>
              </a:rPr>
              <a:t>embedding_matrix</a:t>
            </a:r>
            <a:r>
              <a:rPr lang="en-US" sz="1200" dirty="0">
                <a:solidFill>
                  <a:srgbClr val="0070C0"/>
                </a:solidFill>
              </a:rPr>
              <a:t> = </a:t>
            </a:r>
            <a:r>
              <a:rPr lang="en-US" sz="1200" dirty="0" err="1">
                <a:solidFill>
                  <a:srgbClr val="0070C0"/>
                </a:solidFill>
              </a:rPr>
              <a:t>np.zeros</a:t>
            </a:r>
            <a:r>
              <a:rPr lang="en-US" sz="1200" dirty="0">
                <a:solidFill>
                  <a:srgbClr val="0070C0"/>
                </a:solidFill>
              </a:rPr>
              <a:t>((</a:t>
            </a:r>
            <a:r>
              <a:rPr lang="en-US" sz="1200" dirty="0" err="1">
                <a:solidFill>
                  <a:srgbClr val="0070C0"/>
                </a:solidFill>
              </a:rPr>
              <a:t>max_words</a:t>
            </a:r>
            <a:r>
              <a:rPr lang="en-US" sz="1200" dirty="0">
                <a:solidFill>
                  <a:srgbClr val="0070C0"/>
                </a:solidFill>
              </a:rPr>
              <a:t>, </a:t>
            </a:r>
            <a:r>
              <a:rPr lang="en-US" sz="1200" dirty="0" err="1">
                <a:solidFill>
                  <a:srgbClr val="0070C0"/>
                </a:solidFill>
              </a:rPr>
              <a:t>embedding_dim</a:t>
            </a:r>
            <a:r>
              <a:rPr lang="en-US" sz="1200" dirty="0">
                <a:solidFill>
                  <a:srgbClr val="0070C0"/>
                </a:solidFill>
              </a:rPr>
              <a:t>))</a:t>
            </a:r>
          </a:p>
        </p:txBody>
      </p:sp>
      <p:cxnSp>
        <p:nvCxnSpPr>
          <p:cNvPr id="11" name="Straight Arrow Connector 10">
            <a:extLst>
              <a:ext uri="{FF2B5EF4-FFF2-40B4-BE49-F238E27FC236}">
                <a16:creationId xmlns:a16="http://schemas.microsoft.com/office/drawing/2014/main" id="{98622047-A42D-B140-813B-3D2F09AF2E62}"/>
              </a:ext>
            </a:extLst>
          </p:cNvPr>
          <p:cNvCxnSpPr/>
          <p:nvPr/>
        </p:nvCxnSpPr>
        <p:spPr>
          <a:xfrm flipH="1">
            <a:off x="2072640" y="3630138"/>
            <a:ext cx="3413760" cy="7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12C606-340E-E944-8AB1-9639D7B42B03}"/>
              </a:ext>
            </a:extLst>
          </p:cNvPr>
          <p:cNvSpPr txBox="1"/>
          <p:nvPr/>
        </p:nvSpPr>
        <p:spPr>
          <a:xfrm>
            <a:off x="5486400" y="3329363"/>
            <a:ext cx="38100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i="1" dirty="0"/>
              <a:t>I took a guess and looked up the word ‘fawn’ from the </a:t>
            </a:r>
            <a:r>
              <a:rPr lang="en-US" sz="1400" i="1" dirty="0" err="1"/>
              <a:t>GlOVE</a:t>
            </a:r>
            <a:r>
              <a:rPr lang="en-US" sz="1400" i="1" dirty="0"/>
              <a:t> index</a:t>
            </a:r>
          </a:p>
        </p:txBody>
      </p:sp>
      <p:cxnSp>
        <p:nvCxnSpPr>
          <p:cNvPr id="14" name="Straight Arrow Connector 13">
            <a:extLst>
              <a:ext uri="{FF2B5EF4-FFF2-40B4-BE49-F238E27FC236}">
                <a16:creationId xmlns:a16="http://schemas.microsoft.com/office/drawing/2014/main" id="{7FFD9012-7741-2F47-B29C-3068E008713A}"/>
              </a:ext>
            </a:extLst>
          </p:cNvPr>
          <p:cNvCxnSpPr/>
          <p:nvPr/>
        </p:nvCxnSpPr>
        <p:spPr>
          <a:xfrm flipH="1">
            <a:off x="3423920" y="6126480"/>
            <a:ext cx="3413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F009ECF-A9AA-8C4F-990C-91069559EF68}"/>
              </a:ext>
            </a:extLst>
          </p:cNvPr>
          <p:cNvSpPr txBox="1"/>
          <p:nvPr/>
        </p:nvSpPr>
        <p:spPr>
          <a:xfrm>
            <a:off x="6837680" y="5730240"/>
            <a:ext cx="3058160"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i="1" dirty="0"/>
              <a:t>each index in this array has the same type of vector like what’s shown for ‘fawn’ for each words in the </a:t>
            </a:r>
            <a:r>
              <a:rPr lang="en-US" sz="1400" i="1" dirty="0" err="1"/>
              <a:t>embeddings_index</a:t>
            </a:r>
            <a:endParaRPr lang="en-US" sz="1400" i="1" dirty="0"/>
          </a:p>
        </p:txBody>
      </p:sp>
    </p:spTree>
    <p:extLst>
      <p:ext uri="{BB962C8B-B14F-4D97-AF65-F5344CB8AC3E}">
        <p14:creationId xmlns:p14="http://schemas.microsoft.com/office/powerpoint/2010/main" val="241211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ED63E-0082-8D4C-B1C2-FC3A91F5F769}"/>
              </a:ext>
            </a:extLst>
          </p:cNvPr>
          <p:cNvPicPr>
            <a:picLocks noChangeAspect="1"/>
          </p:cNvPicPr>
          <p:nvPr/>
        </p:nvPicPr>
        <p:blipFill>
          <a:blip r:embed="rId2"/>
          <a:stretch>
            <a:fillRect/>
          </a:stretch>
        </p:blipFill>
        <p:spPr>
          <a:xfrm>
            <a:off x="0" y="0"/>
            <a:ext cx="12192000" cy="2989864"/>
          </a:xfrm>
          <a:prstGeom prst="rect">
            <a:avLst/>
          </a:prstGeom>
        </p:spPr>
      </p:pic>
      <p:sp>
        <p:nvSpPr>
          <p:cNvPr id="4" name="Down Arrow 3">
            <a:extLst>
              <a:ext uri="{FF2B5EF4-FFF2-40B4-BE49-F238E27FC236}">
                <a16:creationId xmlns:a16="http://schemas.microsoft.com/office/drawing/2014/main" id="{36525D51-F83A-B24D-8752-1F60E4C585A5}"/>
              </a:ext>
            </a:extLst>
          </p:cNvPr>
          <p:cNvSpPr/>
          <p:nvPr/>
        </p:nvSpPr>
        <p:spPr>
          <a:xfrm>
            <a:off x="5374640" y="3139440"/>
            <a:ext cx="1686560" cy="64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02D635-C065-1543-B26A-58A283AD1527}"/>
              </a:ext>
            </a:extLst>
          </p:cNvPr>
          <p:cNvSpPr/>
          <p:nvPr/>
        </p:nvSpPr>
        <p:spPr>
          <a:xfrm>
            <a:off x="797560" y="4010075"/>
            <a:ext cx="1059688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latin typeface="Consolas" panose="020B0609020204030204" pitchFamily="49" charset="0"/>
                <a:cs typeface="Consolas" panose="020B0609020204030204" pitchFamily="49" charset="0"/>
              </a:rPr>
              <a:t>model.add</a:t>
            </a:r>
            <a:r>
              <a:rPr lang="en-US" dirty="0">
                <a:latin typeface="Consolas" panose="020B0609020204030204" pitchFamily="49" charset="0"/>
                <a:cs typeface="Consolas" panose="020B0609020204030204" pitchFamily="49" charset="0"/>
              </a:rPr>
              <a:t>(Embedding(</a:t>
            </a:r>
            <a:r>
              <a:rPr lang="en-US" dirty="0" err="1">
                <a:latin typeface="Consolas" panose="020B0609020204030204" pitchFamily="49" charset="0"/>
                <a:cs typeface="Consolas" panose="020B0609020204030204" pitchFamily="49" charset="0"/>
              </a:rPr>
              <a:t>max_words</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embedding_dim</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input_length</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maxlen</a:t>
            </a:r>
            <a:r>
              <a:rPr lang="en-US" dirty="0">
                <a:latin typeface="Consolas" panose="020B0609020204030204" pitchFamily="49" charset="0"/>
                <a:cs typeface="Consolas" panose="020B0609020204030204" pitchFamily="49" charset="0"/>
              </a:rPr>
              <a:t>))</a:t>
            </a:r>
          </a:p>
        </p:txBody>
      </p:sp>
      <p:sp>
        <p:nvSpPr>
          <p:cNvPr id="6" name="Rectangle 5">
            <a:extLst>
              <a:ext uri="{FF2B5EF4-FFF2-40B4-BE49-F238E27FC236}">
                <a16:creationId xmlns:a16="http://schemas.microsoft.com/office/drawing/2014/main" id="{0E6C6F11-760F-084E-8BD0-B8BA85685A03}"/>
              </a:ext>
            </a:extLst>
          </p:cNvPr>
          <p:cNvSpPr/>
          <p:nvPr/>
        </p:nvSpPr>
        <p:spPr>
          <a:xfrm>
            <a:off x="797560" y="4640442"/>
            <a:ext cx="1059688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err="1">
                <a:latin typeface="Consolas" panose="020B0609020204030204" pitchFamily="49" charset="0"/>
                <a:cs typeface="Consolas" panose="020B0609020204030204" pitchFamily="49" charset="0"/>
              </a:rPr>
              <a:t>model.layers</a:t>
            </a:r>
            <a:r>
              <a:rPr lang="en-US" dirty="0">
                <a:latin typeface="Consolas" panose="020B0609020204030204" pitchFamily="49" charset="0"/>
                <a:cs typeface="Consolas" panose="020B0609020204030204" pitchFamily="49" charset="0"/>
              </a:rPr>
              <a:t>[0].</a:t>
            </a:r>
            <a:r>
              <a:rPr lang="en-US" dirty="0" err="1">
                <a:latin typeface="Consolas" panose="020B0609020204030204" pitchFamily="49" charset="0"/>
                <a:cs typeface="Consolas" panose="020B0609020204030204" pitchFamily="49" charset="0"/>
              </a:rPr>
              <a:t>set_weights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embedding_matrix</a:t>
            </a:r>
            <a:r>
              <a:rPr lang="en-US" dirty="0">
                <a:latin typeface="Consolas" panose="020B0609020204030204" pitchFamily="49" charset="0"/>
                <a:cs typeface="Consolas" panose="020B0609020204030204" pitchFamily="49" charset="0"/>
              </a:rPr>
              <a:t>])</a:t>
            </a:r>
          </a:p>
          <a:p>
            <a:r>
              <a:rPr lang="en-US" dirty="0" err="1">
                <a:latin typeface="Consolas" panose="020B0609020204030204" pitchFamily="49" charset="0"/>
                <a:cs typeface="Consolas" panose="020B0609020204030204" pitchFamily="49" charset="0"/>
              </a:rPr>
              <a:t>model.layers</a:t>
            </a:r>
            <a:r>
              <a:rPr lang="en-US" dirty="0">
                <a:latin typeface="Consolas" panose="020B0609020204030204" pitchFamily="49" charset="0"/>
                <a:cs typeface="Consolas" panose="020B0609020204030204" pitchFamily="49" charset="0"/>
              </a:rPr>
              <a:t>[0].trainable = False #&lt;- this is frozen</a:t>
            </a:r>
          </a:p>
        </p:txBody>
      </p:sp>
    </p:spTree>
    <p:extLst>
      <p:ext uri="{BB962C8B-B14F-4D97-AF65-F5344CB8AC3E}">
        <p14:creationId xmlns:p14="http://schemas.microsoft.com/office/powerpoint/2010/main" val="7881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B6AA5-2FEE-6C43-A3AF-E3F082026A83}"/>
              </a:ext>
            </a:extLst>
          </p:cNvPr>
          <p:cNvPicPr>
            <a:picLocks noChangeAspect="1"/>
          </p:cNvPicPr>
          <p:nvPr/>
        </p:nvPicPr>
        <p:blipFill>
          <a:blip r:embed="rId2"/>
          <a:stretch>
            <a:fillRect/>
          </a:stretch>
        </p:blipFill>
        <p:spPr>
          <a:xfrm>
            <a:off x="0" y="1176487"/>
            <a:ext cx="12192000" cy="4505026"/>
          </a:xfrm>
          <a:prstGeom prst="rect">
            <a:avLst/>
          </a:prstGeom>
        </p:spPr>
      </p:pic>
      <p:sp>
        <p:nvSpPr>
          <p:cNvPr id="4" name="Rectangle 3">
            <a:extLst>
              <a:ext uri="{FF2B5EF4-FFF2-40B4-BE49-F238E27FC236}">
                <a16:creationId xmlns:a16="http://schemas.microsoft.com/office/drawing/2014/main" id="{9F452713-D4EE-B14D-827E-85EEA04BF71C}"/>
              </a:ext>
            </a:extLst>
          </p:cNvPr>
          <p:cNvSpPr/>
          <p:nvPr/>
        </p:nvSpPr>
        <p:spPr>
          <a:xfrm>
            <a:off x="8956235" y="6343134"/>
            <a:ext cx="3097515" cy="369332"/>
          </a:xfrm>
          <a:prstGeom prst="rect">
            <a:avLst/>
          </a:prstGeom>
        </p:spPr>
        <p:txBody>
          <a:bodyPr wrap="none">
            <a:spAutoFit/>
          </a:bodyPr>
          <a:lstStyle/>
          <a:p>
            <a:r>
              <a:rPr lang="en-US" dirty="0"/>
              <a:t>0.57604 accuracy on test set </a:t>
            </a:r>
            <a:r>
              <a:rPr lang="en-US" dirty="0">
                <a:sym typeface="Wingdings" pitchFamily="2" charset="2"/>
              </a:rPr>
              <a:t></a:t>
            </a:r>
            <a:endParaRPr lang="en-US" dirty="0"/>
          </a:p>
        </p:txBody>
      </p:sp>
    </p:spTree>
    <p:extLst>
      <p:ext uri="{BB962C8B-B14F-4D97-AF65-F5344CB8AC3E}">
        <p14:creationId xmlns:p14="http://schemas.microsoft.com/office/powerpoint/2010/main" val="1504171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0B7112-4D0B-B64C-8567-E4D13C026881}"/>
              </a:ext>
            </a:extLst>
          </p:cNvPr>
          <p:cNvPicPr>
            <a:picLocks noChangeAspect="1"/>
          </p:cNvPicPr>
          <p:nvPr/>
        </p:nvPicPr>
        <p:blipFill>
          <a:blip r:embed="rId2"/>
          <a:stretch>
            <a:fillRect/>
          </a:stretch>
        </p:blipFill>
        <p:spPr>
          <a:xfrm>
            <a:off x="319640" y="1673378"/>
            <a:ext cx="11526180" cy="3025622"/>
          </a:xfrm>
          <a:prstGeom prst="rect">
            <a:avLst/>
          </a:prstGeom>
        </p:spPr>
      </p:pic>
    </p:spTree>
    <p:extLst>
      <p:ext uri="{BB962C8B-B14F-4D97-AF65-F5344CB8AC3E}">
        <p14:creationId xmlns:p14="http://schemas.microsoft.com/office/powerpoint/2010/main" val="1993321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166AF-E8C0-5E4D-A831-DCF6FFA411AA}"/>
              </a:ext>
            </a:extLst>
          </p:cNvPr>
          <p:cNvPicPr>
            <a:picLocks noChangeAspect="1"/>
          </p:cNvPicPr>
          <p:nvPr/>
        </p:nvPicPr>
        <p:blipFill>
          <a:blip r:embed="rId2"/>
          <a:stretch>
            <a:fillRect/>
          </a:stretch>
        </p:blipFill>
        <p:spPr>
          <a:xfrm>
            <a:off x="-1" y="320220"/>
            <a:ext cx="11727543" cy="6142999"/>
          </a:xfrm>
          <a:prstGeom prst="rect">
            <a:avLst/>
          </a:prstGeom>
        </p:spPr>
      </p:pic>
      <p:sp>
        <p:nvSpPr>
          <p:cNvPr id="3" name="Oval 2">
            <a:extLst>
              <a:ext uri="{FF2B5EF4-FFF2-40B4-BE49-F238E27FC236}">
                <a16:creationId xmlns:a16="http://schemas.microsoft.com/office/drawing/2014/main" id="{13D7E01B-9D10-6B48-A219-71856688485E}"/>
              </a:ext>
            </a:extLst>
          </p:cNvPr>
          <p:cNvSpPr/>
          <p:nvPr/>
        </p:nvSpPr>
        <p:spPr>
          <a:xfrm>
            <a:off x="2351315" y="2177142"/>
            <a:ext cx="1565365" cy="2135777"/>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68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6A458B-2D69-E542-95DF-E93EE36ED1BF}"/>
              </a:ext>
            </a:extLst>
          </p:cNvPr>
          <p:cNvPicPr>
            <a:picLocks noChangeAspect="1"/>
          </p:cNvPicPr>
          <p:nvPr/>
        </p:nvPicPr>
        <p:blipFill>
          <a:blip r:embed="rId2"/>
          <a:stretch>
            <a:fillRect/>
          </a:stretch>
        </p:blipFill>
        <p:spPr>
          <a:xfrm>
            <a:off x="0" y="152400"/>
            <a:ext cx="12192000" cy="6705600"/>
          </a:xfrm>
          <a:prstGeom prst="rect">
            <a:avLst/>
          </a:prstGeom>
        </p:spPr>
      </p:pic>
      <p:sp>
        <p:nvSpPr>
          <p:cNvPr id="4" name="Oval 3">
            <a:extLst>
              <a:ext uri="{FF2B5EF4-FFF2-40B4-BE49-F238E27FC236}">
                <a16:creationId xmlns:a16="http://schemas.microsoft.com/office/drawing/2014/main" id="{198EEF95-1541-DA42-852C-FA8595854B25}"/>
              </a:ext>
            </a:extLst>
          </p:cNvPr>
          <p:cNvSpPr/>
          <p:nvPr/>
        </p:nvSpPr>
        <p:spPr>
          <a:xfrm>
            <a:off x="5501640" y="2727960"/>
            <a:ext cx="1417320" cy="135636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993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47A75-A5FB-0F49-8547-13432BC9CE44}"/>
              </a:ext>
            </a:extLst>
          </p:cNvPr>
          <p:cNvPicPr>
            <a:picLocks noChangeAspect="1"/>
          </p:cNvPicPr>
          <p:nvPr/>
        </p:nvPicPr>
        <p:blipFill>
          <a:blip r:embed="rId2"/>
          <a:stretch>
            <a:fillRect/>
          </a:stretch>
        </p:blipFill>
        <p:spPr>
          <a:xfrm>
            <a:off x="2982990" y="2133600"/>
            <a:ext cx="9209010" cy="2592300"/>
          </a:xfrm>
          <a:prstGeom prst="rect">
            <a:avLst/>
          </a:prstGeom>
        </p:spPr>
      </p:pic>
      <p:pic>
        <p:nvPicPr>
          <p:cNvPr id="4" name="Picture 3">
            <a:extLst>
              <a:ext uri="{FF2B5EF4-FFF2-40B4-BE49-F238E27FC236}">
                <a16:creationId xmlns:a16="http://schemas.microsoft.com/office/drawing/2014/main" id="{B6024CAF-5393-D54F-8E35-E4BEFE0E4E06}"/>
              </a:ext>
            </a:extLst>
          </p:cNvPr>
          <p:cNvPicPr>
            <a:picLocks noChangeAspect="1"/>
          </p:cNvPicPr>
          <p:nvPr/>
        </p:nvPicPr>
        <p:blipFill>
          <a:blip r:embed="rId3"/>
          <a:stretch>
            <a:fillRect/>
          </a:stretch>
        </p:blipFill>
        <p:spPr>
          <a:xfrm>
            <a:off x="106545" y="861212"/>
            <a:ext cx="2699239" cy="4815688"/>
          </a:xfrm>
          <a:prstGeom prst="rect">
            <a:avLst/>
          </a:prstGeom>
        </p:spPr>
      </p:pic>
    </p:spTree>
    <p:extLst>
      <p:ext uri="{BB962C8B-B14F-4D97-AF65-F5344CB8AC3E}">
        <p14:creationId xmlns:p14="http://schemas.microsoft.com/office/powerpoint/2010/main" val="3482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E18E45-9688-1149-981A-900DF8BEB299}"/>
              </a:ext>
            </a:extLst>
          </p:cNvPr>
          <p:cNvPicPr>
            <a:picLocks noChangeAspect="1"/>
          </p:cNvPicPr>
          <p:nvPr/>
        </p:nvPicPr>
        <p:blipFill>
          <a:blip r:embed="rId3"/>
          <a:stretch>
            <a:fillRect/>
          </a:stretch>
        </p:blipFill>
        <p:spPr>
          <a:xfrm>
            <a:off x="692150" y="374650"/>
            <a:ext cx="10807700" cy="6108700"/>
          </a:xfrm>
          <a:prstGeom prst="rect">
            <a:avLst/>
          </a:prstGeom>
        </p:spPr>
      </p:pic>
    </p:spTree>
    <p:extLst>
      <p:ext uri="{BB962C8B-B14F-4D97-AF65-F5344CB8AC3E}">
        <p14:creationId xmlns:p14="http://schemas.microsoft.com/office/powerpoint/2010/main" val="311751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60A453-6401-FE40-BAA1-553A1462FC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826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582B7A-FF61-DD43-A476-6AF9B998CA8A}"/>
              </a:ext>
            </a:extLst>
          </p:cNvPr>
          <p:cNvSpPr txBox="1"/>
          <p:nvPr/>
        </p:nvSpPr>
        <p:spPr>
          <a:xfrm>
            <a:off x="1696720" y="1564640"/>
            <a:ext cx="9428480" cy="1107996"/>
          </a:xfrm>
          <a:prstGeom prst="rect">
            <a:avLst/>
          </a:prstGeom>
          <a:noFill/>
        </p:spPr>
        <p:txBody>
          <a:bodyPr wrap="square" rtlCol="0">
            <a:spAutoFit/>
          </a:bodyPr>
          <a:lstStyle/>
          <a:p>
            <a:pPr algn="ctr"/>
            <a:r>
              <a:rPr lang="en-US" sz="6600" dirty="0"/>
              <a:t>NLP for Sentiment Analysis</a:t>
            </a:r>
          </a:p>
        </p:txBody>
      </p:sp>
    </p:spTree>
    <p:extLst>
      <p:ext uri="{BB962C8B-B14F-4D97-AF65-F5344CB8AC3E}">
        <p14:creationId xmlns:p14="http://schemas.microsoft.com/office/powerpoint/2010/main" val="138577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A4823-855B-6C47-97B0-239596AF0E08}"/>
              </a:ext>
            </a:extLst>
          </p:cNvPr>
          <p:cNvPicPr>
            <a:picLocks noChangeAspect="1"/>
          </p:cNvPicPr>
          <p:nvPr/>
        </p:nvPicPr>
        <p:blipFill>
          <a:blip r:embed="rId3"/>
          <a:stretch>
            <a:fillRect/>
          </a:stretch>
        </p:blipFill>
        <p:spPr>
          <a:xfrm>
            <a:off x="127599" y="0"/>
            <a:ext cx="11936802" cy="6858000"/>
          </a:xfrm>
          <a:prstGeom prst="rect">
            <a:avLst/>
          </a:prstGeom>
        </p:spPr>
      </p:pic>
      <p:sp>
        <p:nvSpPr>
          <p:cNvPr id="4" name="Rectangle 3">
            <a:extLst>
              <a:ext uri="{FF2B5EF4-FFF2-40B4-BE49-F238E27FC236}">
                <a16:creationId xmlns:a16="http://schemas.microsoft.com/office/drawing/2014/main" id="{7A962DFB-8B0C-2748-81F8-11FD58C82F12}"/>
              </a:ext>
            </a:extLst>
          </p:cNvPr>
          <p:cNvSpPr/>
          <p:nvPr/>
        </p:nvSpPr>
        <p:spPr>
          <a:xfrm>
            <a:off x="9378808" y="2880360"/>
            <a:ext cx="2443041" cy="369332"/>
          </a:xfrm>
          <a:prstGeom prst="rect">
            <a:avLst/>
          </a:prstGeom>
        </p:spPr>
        <p:txBody>
          <a:bodyPr wrap="none">
            <a:spAutoFit/>
          </a:bodyPr>
          <a:lstStyle/>
          <a:p>
            <a:r>
              <a:rPr lang="en-US" dirty="0"/>
              <a:t>'The cat sat on the mat.'</a:t>
            </a:r>
          </a:p>
        </p:txBody>
      </p:sp>
      <p:sp>
        <p:nvSpPr>
          <p:cNvPr id="5" name="Rectangle 4">
            <a:extLst>
              <a:ext uri="{FF2B5EF4-FFF2-40B4-BE49-F238E27FC236}">
                <a16:creationId xmlns:a16="http://schemas.microsoft.com/office/drawing/2014/main" id="{9ECE65DA-D4B6-534A-B54B-26CC3FEB26D5}"/>
              </a:ext>
            </a:extLst>
          </p:cNvPr>
          <p:cNvSpPr/>
          <p:nvPr/>
        </p:nvSpPr>
        <p:spPr>
          <a:xfrm>
            <a:off x="8969145" y="4864537"/>
            <a:ext cx="2852704" cy="369332"/>
          </a:xfrm>
          <a:prstGeom prst="rect">
            <a:avLst/>
          </a:prstGeom>
        </p:spPr>
        <p:txBody>
          <a:bodyPr wrap="none">
            <a:spAutoFit/>
          </a:bodyPr>
          <a:lstStyle/>
          <a:p>
            <a:r>
              <a:rPr lang="en-US" dirty="0"/>
              <a:t>'The dog ate my homework.'</a:t>
            </a:r>
          </a:p>
        </p:txBody>
      </p:sp>
      <p:sp>
        <p:nvSpPr>
          <p:cNvPr id="6" name="TextBox 5">
            <a:extLst>
              <a:ext uri="{FF2B5EF4-FFF2-40B4-BE49-F238E27FC236}">
                <a16:creationId xmlns:a16="http://schemas.microsoft.com/office/drawing/2014/main" id="{0EDF3A36-0E62-8F46-B83F-43F6DC73AC17}"/>
              </a:ext>
            </a:extLst>
          </p:cNvPr>
          <p:cNvSpPr txBox="1"/>
          <p:nvPr/>
        </p:nvSpPr>
        <p:spPr>
          <a:xfrm>
            <a:off x="2362200" y="2042160"/>
            <a:ext cx="60056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a:t>
            </a:r>
          </a:p>
        </p:txBody>
      </p:sp>
      <p:sp>
        <p:nvSpPr>
          <p:cNvPr id="7" name="TextBox 6">
            <a:extLst>
              <a:ext uri="{FF2B5EF4-FFF2-40B4-BE49-F238E27FC236}">
                <a16:creationId xmlns:a16="http://schemas.microsoft.com/office/drawing/2014/main" id="{0E51FAB8-5CB5-DC49-8104-7541D24B1D10}"/>
              </a:ext>
            </a:extLst>
          </p:cNvPr>
          <p:cNvSpPr txBox="1"/>
          <p:nvPr/>
        </p:nvSpPr>
        <p:spPr>
          <a:xfrm>
            <a:off x="792480" y="3065026"/>
            <a:ext cx="60056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cat</a:t>
            </a:r>
          </a:p>
        </p:txBody>
      </p:sp>
      <p:sp>
        <p:nvSpPr>
          <p:cNvPr id="8" name="TextBox 7">
            <a:extLst>
              <a:ext uri="{FF2B5EF4-FFF2-40B4-BE49-F238E27FC236}">
                <a16:creationId xmlns:a16="http://schemas.microsoft.com/office/drawing/2014/main" id="{34A7DCC2-9F1E-8D4F-9B42-B52A0EE291CA}"/>
              </a:ext>
            </a:extLst>
          </p:cNvPr>
          <p:cNvSpPr txBox="1"/>
          <p:nvPr/>
        </p:nvSpPr>
        <p:spPr>
          <a:xfrm>
            <a:off x="631842" y="3890248"/>
            <a:ext cx="60056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mat</a:t>
            </a:r>
          </a:p>
        </p:txBody>
      </p:sp>
      <p:cxnSp>
        <p:nvCxnSpPr>
          <p:cNvPr id="10" name="Straight Arrow Connector 9">
            <a:extLst>
              <a:ext uri="{FF2B5EF4-FFF2-40B4-BE49-F238E27FC236}">
                <a16:creationId xmlns:a16="http://schemas.microsoft.com/office/drawing/2014/main" id="{CF6369D7-62F3-A247-B731-E2F61CC959D2}"/>
              </a:ext>
            </a:extLst>
          </p:cNvPr>
          <p:cNvCxnSpPr>
            <a:cxnSpLocks/>
            <a:stCxn id="6" idx="2"/>
          </p:cNvCxnSpPr>
          <p:nvPr/>
        </p:nvCxnSpPr>
        <p:spPr>
          <a:xfrm flipH="1">
            <a:off x="2362200" y="2411492"/>
            <a:ext cx="300284" cy="468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1A3947-C908-764B-BBEF-B17F0AF6CE03}"/>
              </a:ext>
            </a:extLst>
          </p:cNvPr>
          <p:cNvCxnSpPr>
            <a:cxnSpLocks/>
            <a:stCxn id="7" idx="3"/>
          </p:cNvCxnSpPr>
          <p:nvPr/>
        </p:nvCxnSpPr>
        <p:spPr>
          <a:xfrm flipV="1">
            <a:off x="1393048" y="3065026"/>
            <a:ext cx="1269436"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D5C468-3F71-3046-882D-E69976E461EC}"/>
              </a:ext>
            </a:extLst>
          </p:cNvPr>
          <p:cNvCxnSpPr>
            <a:cxnSpLocks/>
          </p:cNvCxnSpPr>
          <p:nvPr/>
        </p:nvCxnSpPr>
        <p:spPr>
          <a:xfrm flipV="1">
            <a:off x="1232410" y="3890248"/>
            <a:ext cx="2886076" cy="197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1877057D-052A-D54E-B585-CAB4B75623D8}"/>
              </a:ext>
            </a:extLst>
          </p:cNvPr>
          <p:cNvSpPr/>
          <p:nvPr/>
        </p:nvSpPr>
        <p:spPr>
          <a:xfrm>
            <a:off x="5953897" y="3890248"/>
            <a:ext cx="284205" cy="6570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8591FFC-D4EC-0A42-B086-F8D7824A4DAE}"/>
              </a:ext>
            </a:extLst>
          </p:cNvPr>
          <p:cNvSpPr txBox="1"/>
          <p:nvPr/>
        </p:nvSpPr>
        <p:spPr>
          <a:xfrm>
            <a:off x="6351373" y="4087892"/>
            <a:ext cx="4151870" cy="307777"/>
          </a:xfrm>
          <a:prstGeom prst="rect">
            <a:avLst/>
          </a:prstGeom>
          <a:noFill/>
        </p:spPr>
        <p:txBody>
          <a:bodyPr wrap="square" rtlCol="0">
            <a:spAutoFit/>
          </a:bodyPr>
          <a:lstStyle/>
          <a:p>
            <a:r>
              <a:rPr lang="en-US" sz="1400" dirty="0"/>
              <a:t>no mentions of ‘ate’, ‘dog’, ‘homework’, ‘my’</a:t>
            </a:r>
          </a:p>
        </p:txBody>
      </p:sp>
      <p:sp>
        <p:nvSpPr>
          <p:cNvPr id="20" name="Right Brace 19">
            <a:extLst>
              <a:ext uri="{FF2B5EF4-FFF2-40B4-BE49-F238E27FC236}">
                <a16:creationId xmlns:a16="http://schemas.microsoft.com/office/drawing/2014/main" id="{2EA3780E-2EAA-5845-A969-7AB094B58EF3}"/>
              </a:ext>
            </a:extLst>
          </p:cNvPr>
          <p:cNvSpPr/>
          <p:nvPr/>
        </p:nvSpPr>
        <p:spPr>
          <a:xfrm>
            <a:off x="6209270" y="5883804"/>
            <a:ext cx="278027" cy="8012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A85112E2-5250-0140-B627-1099655FA3D0}"/>
              </a:ext>
            </a:extLst>
          </p:cNvPr>
          <p:cNvSpPr txBox="1"/>
          <p:nvPr/>
        </p:nvSpPr>
        <p:spPr>
          <a:xfrm>
            <a:off x="6487297" y="6130052"/>
            <a:ext cx="4769708" cy="738664"/>
          </a:xfrm>
          <a:prstGeom prst="rect">
            <a:avLst/>
          </a:prstGeom>
          <a:noFill/>
        </p:spPr>
        <p:txBody>
          <a:bodyPr wrap="square" rtlCol="0">
            <a:spAutoFit/>
          </a:bodyPr>
          <a:lstStyle/>
          <a:p>
            <a:r>
              <a:rPr lang="en-US" sz="1400" dirty="0"/>
              <a:t>no mentions of ‘’cat’, ‘sat’, ‘on’, ‘mat’, ‘the’</a:t>
            </a:r>
          </a:p>
          <a:p>
            <a:r>
              <a:rPr lang="en-US" sz="1400" dirty="0"/>
              <a:t>(we should lower-case all so that there is no difference between ‘The’ and ‘the’</a:t>
            </a:r>
          </a:p>
        </p:txBody>
      </p:sp>
      <p:sp>
        <p:nvSpPr>
          <p:cNvPr id="22" name="TextBox 21">
            <a:extLst>
              <a:ext uri="{FF2B5EF4-FFF2-40B4-BE49-F238E27FC236}">
                <a16:creationId xmlns:a16="http://schemas.microsoft.com/office/drawing/2014/main" id="{4A75C48B-223E-0F44-91E1-71B0BB4B8F53}"/>
              </a:ext>
            </a:extLst>
          </p:cNvPr>
          <p:cNvSpPr txBox="1"/>
          <p:nvPr/>
        </p:nvSpPr>
        <p:spPr>
          <a:xfrm>
            <a:off x="7883611" y="518984"/>
            <a:ext cx="3447535" cy="646331"/>
          </a:xfrm>
          <a:prstGeom prst="rect">
            <a:avLst/>
          </a:prstGeom>
          <a:noFill/>
        </p:spPr>
        <p:txBody>
          <a:bodyPr wrap="square" rtlCol="0">
            <a:spAutoFit/>
          </a:bodyPr>
          <a:lstStyle/>
          <a:p>
            <a:r>
              <a:rPr lang="en-US" dirty="0"/>
              <a:t>max length = 10</a:t>
            </a:r>
          </a:p>
          <a:p>
            <a:r>
              <a:rPr lang="en-US" dirty="0"/>
              <a:t>so, each array is 10 chars long</a:t>
            </a:r>
          </a:p>
        </p:txBody>
      </p:sp>
    </p:spTree>
    <p:extLst>
      <p:ext uri="{BB962C8B-B14F-4D97-AF65-F5344CB8AC3E}">
        <p14:creationId xmlns:p14="http://schemas.microsoft.com/office/powerpoint/2010/main" val="116803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3DB5C-D73F-BF4F-A4C6-14160CA3F692}"/>
              </a:ext>
            </a:extLst>
          </p:cNvPr>
          <p:cNvPicPr>
            <a:picLocks noChangeAspect="1"/>
          </p:cNvPicPr>
          <p:nvPr/>
        </p:nvPicPr>
        <p:blipFill>
          <a:blip r:embed="rId2"/>
          <a:stretch>
            <a:fillRect/>
          </a:stretch>
        </p:blipFill>
        <p:spPr>
          <a:xfrm>
            <a:off x="397958" y="0"/>
            <a:ext cx="11396083" cy="6858000"/>
          </a:xfrm>
          <a:prstGeom prst="rect">
            <a:avLst/>
          </a:prstGeom>
        </p:spPr>
      </p:pic>
      <p:sp>
        <p:nvSpPr>
          <p:cNvPr id="4" name="Rectangle 3">
            <a:extLst>
              <a:ext uri="{FF2B5EF4-FFF2-40B4-BE49-F238E27FC236}">
                <a16:creationId xmlns:a16="http://schemas.microsoft.com/office/drawing/2014/main" id="{9BF1B3FC-DDF6-1540-AD8D-865B2D24FDCE}"/>
              </a:ext>
            </a:extLst>
          </p:cNvPr>
          <p:cNvSpPr/>
          <p:nvPr/>
        </p:nvSpPr>
        <p:spPr>
          <a:xfrm>
            <a:off x="2347814" y="0"/>
            <a:ext cx="2443041" cy="369332"/>
          </a:xfrm>
          <a:prstGeom prst="rect">
            <a:avLst/>
          </a:prstGeom>
        </p:spPr>
        <p:txBody>
          <a:bodyPr wrap="none">
            <a:spAutoFit/>
          </a:bodyPr>
          <a:lstStyle/>
          <a:p>
            <a:r>
              <a:rPr lang="en-US" dirty="0"/>
              <a:t>'The cat sat on the mat.'</a:t>
            </a:r>
          </a:p>
        </p:txBody>
      </p:sp>
      <p:sp>
        <p:nvSpPr>
          <p:cNvPr id="5" name="Rectangle 4">
            <a:extLst>
              <a:ext uri="{FF2B5EF4-FFF2-40B4-BE49-F238E27FC236}">
                <a16:creationId xmlns:a16="http://schemas.microsoft.com/office/drawing/2014/main" id="{4B201B6E-1B12-E04B-BE26-A437941B3F7C}"/>
              </a:ext>
            </a:extLst>
          </p:cNvPr>
          <p:cNvSpPr/>
          <p:nvPr/>
        </p:nvSpPr>
        <p:spPr>
          <a:xfrm>
            <a:off x="4930376" y="0"/>
            <a:ext cx="2852704" cy="369332"/>
          </a:xfrm>
          <a:prstGeom prst="rect">
            <a:avLst/>
          </a:prstGeom>
        </p:spPr>
        <p:txBody>
          <a:bodyPr wrap="none">
            <a:spAutoFit/>
          </a:bodyPr>
          <a:lstStyle/>
          <a:p>
            <a:r>
              <a:rPr lang="en-US" dirty="0"/>
              <a:t>'The dog ate my homework.'</a:t>
            </a:r>
          </a:p>
        </p:txBody>
      </p:sp>
      <p:sp>
        <p:nvSpPr>
          <p:cNvPr id="6" name="TextBox 5">
            <a:extLst>
              <a:ext uri="{FF2B5EF4-FFF2-40B4-BE49-F238E27FC236}">
                <a16:creationId xmlns:a16="http://schemas.microsoft.com/office/drawing/2014/main" id="{A014E36A-8FD1-554F-8D9A-C16C6518CAEB}"/>
              </a:ext>
            </a:extLst>
          </p:cNvPr>
          <p:cNvSpPr txBox="1"/>
          <p:nvPr/>
        </p:nvSpPr>
        <p:spPr>
          <a:xfrm>
            <a:off x="8884508" y="1902941"/>
            <a:ext cx="2372497" cy="646331"/>
          </a:xfrm>
          <a:prstGeom prst="rect">
            <a:avLst/>
          </a:prstGeom>
          <a:noFill/>
        </p:spPr>
        <p:txBody>
          <a:bodyPr wrap="square" rtlCol="0">
            <a:spAutoFit/>
          </a:bodyPr>
          <a:lstStyle/>
          <a:p>
            <a:r>
              <a:rPr lang="en-US" dirty="0"/>
              <a:t>consider a dictionary of 1000 terms!</a:t>
            </a:r>
          </a:p>
        </p:txBody>
      </p:sp>
    </p:spTree>
    <p:extLst>
      <p:ext uri="{BB962C8B-B14F-4D97-AF65-F5344CB8AC3E}">
        <p14:creationId xmlns:p14="http://schemas.microsoft.com/office/powerpoint/2010/main" val="120055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551B0-CC2D-3543-9296-308AFE33A6C9}"/>
              </a:ext>
            </a:extLst>
          </p:cNvPr>
          <p:cNvPicPr>
            <a:picLocks noChangeAspect="1"/>
          </p:cNvPicPr>
          <p:nvPr/>
        </p:nvPicPr>
        <p:blipFill>
          <a:blip r:embed="rId2"/>
          <a:stretch>
            <a:fillRect/>
          </a:stretch>
        </p:blipFill>
        <p:spPr>
          <a:xfrm>
            <a:off x="2684849" y="0"/>
            <a:ext cx="6187302" cy="6801794"/>
          </a:xfrm>
          <a:prstGeom prst="rect">
            <a:avLst/>
          </a:prstGeom>
        </p:spPr>
      </p:pic>
      <p:sp>
        <p:nvSpPr>
          <p:cNvPr id="3" name="TextBox 2">
            <a:extLst>
              <a:ext uri="{FF2B5EF4-FFF2-40B4-BE49-F238E27FC236}">
                <a16:creationId xmlns:a16="http://schemas.microsoft.com/office/drawing/2014/main" id="{DD0E803E-702B-D642-A0B6-0BBFB6148959}"/>
              </a:ext>
            </a:extLst>
          </p:cNvPr>
          <p:cNvSpPr txBox="1"/>
          <p:nvPr/>
        </p:nvSpPr>
        <p:spPr>
          <a:xfrm>
            <a:off x="8340812" y="3050442"/>
            <a:ext cx="3398108" cy="1754326"/>
          </a:xfrm>
          <a:prstGeom prst="rect">
            <a:avLst/>
          </a:prstGeom>
          <a:noFill/>
        </p:spPr>
        <p:txBody>
          <a:bodyPr wrap="square" rtlCol="0">
            <a:spAutoFit/>
          </a:bodyPr>
          <a:lstStyle/>
          <a:p>
            <a:r>
              <a:rPr lang="en-US" b="1" dirty="0"/>
              <a:t>pre-trained word embedding is like a pre-trained convolutional net</a:t>
            </a:r>
          </a:p>
          <a:p>
            <a:endParaRPr lang="en-US" b="1" dirty="0"/>
          </a:p>
          <a:p>
            <a:r>
              <a:rPr lang="en-US" b="1" dirty="0"/>
              <a:t>greater the vocabulary, the higher the dimensionality</a:t>
            </a:r>
          </a:p>
        </p:txBody>
      </p:sp>
      <p:sp>
        <p:nvSpPr>
          <p:cNvPr id="4" name="Rectangle 3">
            <a:extLst>
              <a:ext uri="{FF2B5EF4-FFF2-40B4-BE49-F238E27FC236}">
                <a16:creationId xmlns:a16="http://schemas.microsoft.com/office/drawing/2014/main" id="{A857D878-7A8C-B347-A714-0D0E968C3F22}"/>
              </a:ext>
            </a:extLst>
          </p:cNvPr>
          <p:cNvSpPr/>
          <p:nvPr/>
        </p:nvSpPr>
        <p:spPr>
          <a:xfrm>
            <a:off x="6993924" y="118074"/>
            <a:ext cx="5315006" cy="646331"/>
          </a:xfrm>
          <a:prstGeom prst="rect">
            <a:avLst/>
          </a:prstGeom>
        </p:spPr>
        <p:txBody>
          <a:bodyPr wrap="square">
            <a:spAutoFit/>
          </a:bodyPr>
          <a:lstStyle/>
          <a:p>
            <a:r>
              <a:rPr lang="en-US" dirty="0"/>
              <a:t>image from https://</a:t>
            </a:r>
            <a:r>
              <a:rPr lang="en-US" dirty="0" err="1"/>
              <a:t>freecontent.manning.com</a:t>
            </a:r>
            <a:r>
              <a:rPr lang="en-US" dirty="0"/>
              <a:t>/deep-learning-for-text/</a:t>
            </a:r>
          </a:p>
        </p:txBody>
      </p:sp>
    </p:spTree>
    <p:extLst>
      <p:ext uri="{BB962C8B-B14F-4D97-AF65-F5344CB8AC3E}">
        <p14:creationId xmlns:p14="http://schemas.microsoft.com/office/powerpoint/2010/main" val="3973863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917C03-1BA1-3044-960C-63E265C9AA09}"/>
              </a:ext>
            </a:extLst>
          </p:cNvPr>
          <p:cNvSpPr txBox="1"/>
          <p:nvPr/>
        </p:nvSpPr>
        <p:spPr>
          <a:xfrm>
            <a:off x="580768" y="394499"/>
            <a:ext cx="7055708" cy="923330"/>
          </a:xfrm>
          <a:prstGeom prst="rect">
            <a:avLst/>
          </a:prstGeom>
          <a:noFill/>
        </p:spPr>
        <p:txBody>
          <a:bodyPr wrap="square" rtlCol="0">
            <a:spAutoFit/>
          </a:bodyPr>
          <a:lstStyle/>
          <a:p>
            <a:r>
              <a:rPr lang="en-US" dirty="0"/>
              <a:t>First we create a </a:t>
            </a:r>
            <a:r>
              <a:rPr lang="en-US" dirty="0" err="1"/>
              <a:t>word_index</a:t>
            </a:r>
            <a:endParaRPr lang="en-US" dirty="0"/>
          </a:p>
          <a:p>
            <a:r>
              <a:rPr lang="en-US" dirty="0"/>
              <a:t>This is a 2d array: (</a:t>
            </a:r>
            <a:r>
              <a:rPr lang="en-US" dirty="0" err="1"/>
              <a:t>number_samples</a:t>
            </a:r>
            <a:r>
              <a:rPr lang="en-US" dirty="0"/>
              <a:t>, </a:t>
            </a:r>
            <a:r>
              <a:rPr lang="en-US" dirty="0" err="1"/>
              <a:t>sequence_length</a:t>
            </a:r>
            <a:r>
              <a:rPr lang="en-US" dirty="0"/>
              <a:t>)</a:t>
            </a:r>
          </a:p>
          <a:p>
            <a:r>
              <a:rPr lang="en-US" dirty="0"/>
              <a:t>here is it (4, 10)</a:t>
            </a:r>
          </a:p>
        </p:txBody>
      </p:sp>
      <p:graphicFrame>
        <p:nvGraphicFramePr>
          <p:cNvPr id="3" name="Table 2">
            <a:extLst>
              <a:ext uri="{FF2B5EF4-FFF2-40B4-BE49-F238E27FC236}">
                <a16:creationId xmlns:a16="http://schemas.microsoft.com/office/drawing/2014/main" id="{49A5AA9B-553F-6542-8C0C-A79A55D1F4AD}"/>
              </a:ext>
            </a:extLst>
          </p:cNvPr>
          <p:cNvGraphicFramePr>
            <a:graphicFrameLocks noGrp="1"/>
          </p:cNvGraphicFramePr>
          <p:nvPr>
            <p:extLst>
              <p:ext uri="{D42A27DB-BD31-4B8C-83A1-F6EECF244321}">
                <p14:modId xmlns:p14="http://schemas.microsoft.com/office/powerpoint/2010/main" val="2750557807"/>
              </p:ext>
            </p:extLst>
          </p:nvPr>
        </p:nvGraphicFramePr>
        <p:xfrm>
          <a:off x="580768" y="2536109"/>
          <a:ext cx="8128000" cy="147828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2703590569"/>
                    </a:ext>
                  </a:extLst>
                </a:gridCol>
                <a:gridCol w="812800">
                  <a:extLst>
                    <a:ext uri="{9D8B030D-6E8A-4147-A177-3AD203B41FA5}">
                      <a16:colId xmlns:a16="http://schemas.microsoft.com/office/drawing/2014/main" val="4280996571"/>
                    </a:ext>
                  </a:extLst>
                </a:gridCol>
                <a:gridCol w="812800">
                  <a:extLst>
                    <a:ext uri="{9D8B030D-6E8A-4147-A177-3AD203B41FA5}">
                      <a16:colId xmlns:a16="http://schemas.microsoft.com/office/drawing/2014/main" val="3203638945"/>
                    </a:ext>
                  </a:extLst>
                </a:gridCol>
                <a:gridCol w="812800">
                  <a:extLst>
                    <a:ext uri="{9D8B030D-6E8A-4147-A177-3AD203B41FA5}">
                      <a16:colId xmlns:a16="http://schemas.microsoft.com/office/drawing/2014/main" val="1515040857"/>
                    </a:ext>
                  </a:extLst>
                </a:gridCol>
                <a:gridCol w="812800">
                  <a:extLst>
                    <a:ext uri="{9D8B030D-6E8A-4147-A177-3AD203B41FA5}">
                      <a16:colId xmlns:a16="http://schemas.microsoft.com/office/drawing/2014/main" val="1288124217"/>
                    </a:ext>
                  </a:extLst>
                </a:gridCol>
                <a:gridCol w="812800">
                  <a:extLst>
                    <a:ext uri="{9D8B030D-6E8A-4147-A177-3AD203B41FA5}">
                      <a16:colId xmlns:a16="http://schemas.microsoft.com/office/drawing/2014/main" val="842991845"/>
                    </a:ext>
                  </a:extLst>
                </a:gridCol>
                <a:gridCol w="812800">
                  <a:extLst>
                    <a:ext uri="{9D8B030D-6E8A-4147-A177-3AD203B41FA5}">
                      <a16:colId xmlns:a16="http://schemas.microsoft.com/office/drawing/2014/main" val="252885119"/>
                    </a:ext>
                  </a:extLst>
                </a:gridCol>
                <a:gridCol w="812800">
                  <a:extLst>
                    <a:ext uri="{9D8B030D-6E8A-4147-A177-3AD203B41FA5}">
                      <a16:colId xmlns:a16="http://schemas.microsoft.com/office/drawing/2014/main" val="3825597907"/>
                    </a:ext>
                  </a:extLst>
                </a:gridCol>
                <a:gridCol w="812800">
                  <a:extLst>
                    <a:ext uri="{9D8B030D-6E8A-4147-A177-3AD203B41FA5}">
                      <a16:colId xmlns:a16="http://schemas.microsoft.com/office/drawing/2014/main" val="719365321"/>
                    </a:ext>
                  </a:extLst>
                </a:gridCol>
                <a:gridCol w="812800">
                  <a:extLst>
                    <a:ext uri="{9D8B030D-6E8A-4147-A177-3AD203B41FA5}">
                      <a16:colId xmlns:a16="http://schemas.microsoft.com/office/drawing/2014/main" val="1828632636"/>
                    </a:ext>
                  </a:extLst>
                </a:gridCol>
              </a:tblGrid>
              <a:tr h="370840">
                <a:tc>
                  <a:txBody>
                    <a:bodyPr/>
                    <a:lstStyle/>
                    <a:p>
                      <a:r>
                        <a:rPr lang="en-US" sz="1800" dirty="0"/>
                        <a:t>1</a:t>
                      </a:r>
                    </a:p>
                  </a:txBody>
                  <a:tcPr/>
                </a:tc>
                <a:tc>
                  <a:txBody>
                    <a:bodyPr/>
                    <a:lstStyle/>
                    <a:p>
                      <a:r>
                        <a:rPr lang="en-US" sz="1800" dirty="0"/>
                        <a:t>2</a:t>
                      </a:r>
                    </a:p>
                  </a:txBody>
                  <a:tcPr/>
                </a:tc>
                <a:tc>
                  <a:txBody>
                    <a:bodyPr/>
                    <a:lstStyle/>
                    <a:p>
                      <a:r>
                        <a:rPr lang="en-US" sz="1800" dirty="0"/>
                        <a:t>3</a:t>
                      </a:r>
                    </a:p>
                  </a:txBody>
                  <a:tcPr/>
                </a:tc>
                <a:tc>
                  <a:txBody>
                    <a:bodyPr/>
                    <a:lstStyle/>
                    <a:p>
                      <a:r>
                        <a:rPr lang="en-US" sz="1800" dirty="0"/>
                        <a:t>4</a:t>
                      </a:r>
                    </a:p>
                  </a:txBody>
                  <a:tcPr/>
                </a:tc>
                <a:tc>
                  <a:txBody>
                    <a:bodyPr/>
                    <a:lstStyle/>
                    <a:p>
                      <a:r>
                        <a:rPr lang="en-US" sz="1800" dirty="0"/>
                        <a:t>1</a:t>
                      </a:r>
                    </a:p>
                  </a:txBody>
                  <a:tcPr/>
                </a:tc>
                <a:tc>
                  <a:txBody>
                    <a:bodyPr/>
                    <a:lstStyle/>
                    <a:p>
                      <a:r>
                        <a:rPr lang="en-US" sz="1800" dirty="0"/>
                        <a:t>5</a:t>
                      </a:r>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extLst>
                  <a:ext uri="{0D108BD9-81ED-4DB2-BD59-A6C34878D82A}">
                    <a16:rowId xmlns:a16="http://schemas.microsoft.com/office/drawing/2014/main" val="535940433"/>
                  </a:ext>
                </a:extLst>
              </a:tr>
              <a:tr h="370840">
                <a:tc>
                  <a:txBody>
                    <a:bodyPr/>
                    <a:lstStyle/>
                    <a:p>
                      <a:r>
                        <a:rPr lang="en-US" sz="1800" dirty="0"/>
                        <a:t>1</a:t>
                      </a:r>
                    </a:p>
                  </a:txBody>
                  <a:tcPr/>
                </a:tc>
                <a:tc>
                  <a:txBody>
                    <a:bodyPr/>
                    <a:lstStyle/>
                    <a:p>
                      <a:r>
                        <a:rPr lang="en-US" sz="1800" dirty="0"/>
                        <a:t>6</a:t>
                      </a:r>
                    </a:p>
                  </a:txBody>
                  <a:tcPr/>
                </a:tc>
                <a:tc>
                  <a:txBody>
                    <a:bodyPr/>
                    <a:lstStyle/>
                    <a:p>
                      <a:r>
                        <a:rPr lang="en-US" sz="1800" dirty="0"/>
                        <a:t>7</a:t>
                      </a:r>
                    </a:p>
                  </a:txBody>
                  <a:tcPr/>
                </a:tc>
                <a:tc>
                  <a:txBody>
                    <a:bodyPr/>
                    <a:lstStyle/>
                    <a:p>
                      <a:r>
                        <a:rPr lang="en-US" sz="1800" dirty="0"/>
                        <a:t>8</a:t>
                      </a:r>
                    </a:p>
                  </a:txBody>
                  <a:tcPr/>
                </a:tc>
                <a:tc>
                  <a:txBody>
                    <a:bodyPr/>
                    <a:lstStyle/>
                    <a:p>
                      <a:r>
                        <a:rPr lang="en-US" sz="1800" dirty="0"/>
                        <a:t>9</a:t>
                      </a:r>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dirty="0"/>
                    </a:p>
                  </a:txBody>
                  <a:tcPr/>
                </a:tc>
                <a:extLst>
                  <a:ext uri="{0D108BD9-81ED-4DB2-BD59-A6C34878D82A}">
                    <a16:rowId xmlns:a16="http://schemas.microsoft.com/office/drawing/2014/main" val="3777126765"/>
                  </a:ext>
                </a:extLst>
              </a:tr>
              <a:tr h="0">
                <a:tc>
                  <a:txBody>
                    <a:bodyPr/>
                    <a:lstStyle/>
                    <a:p>
                      <a:r>
                        <a:rPr lang="en-US" sz="1800" dirty="0"/>
                        <a:t>1</a:t>
                      </a:r>
                    </a:p>
                  </a:txBody>
                  <a:tcPr/>
                </a:tc>
                <a:tc>
                  <a:txBody>
                    <a:bodyPr/>
                    <a:lstStyle/>
                    <a:p>
                      <a:r>
                        <a:rPr lang="en-US" sz="1800" dirty="0"/>
                        <a:t>2</a:t>
                      </a:r>
                    </a:p>
                  </a:txBody>
                  <a:tcPr/>
                </a:tc>
                <a:tc>
                  <a:txBody>
                    <a:bodyPr/>
                    <a:lstStyle/>
                    <a:p>
                      <a:r>
                        <a:rPr lang="en-US" sz="1800" dirty="0"/>
                        <a:t>3</a:t>
                      </a:r>
                    </a:p>
                  </a:txBody>
                  <a:tcPr/>
                </a:tc>
                <a:tc>
                  <a:txBody>
                    <a:bodyPr/>
                    <a:lstStyle/>
                    <a:p>
                      <a:r>
                        <a:rPr lang="en-US" sz="1800" dirty="0"/>
                        <a:t>4</a:t>
                      </a:r>
                    </a:p>
                  </a:txBody>
                  <a:tcPr/>
                </a:tc>
                <a:tc>
                  <a:txBody>
                    <a:bodyPr/>
                    <a:lstStyle/>
                    <a:p>
                      <a:r>
                        <a:rPr lang="en-US" sz="1800" dirty="0"/>
                        <a:t>8</a:t>
                      </a:r>
                    </a:p>
                  </a:txBody>
                  <a:tcPr/>
                </a:tc>
                <a:tc>
                  <a:txBody>
                    <a:bodyPr/>
                    <a:lstStyle/>
                    <a:p>
                      <a:r>
                        <a:rPr lang="en-US" sz="1800" dirty="0"/>
                        <a:t>6</a:t>
                      </a:r>
                    </a:p>
                  </a:txBody>
                  <a:tcPr/>
                </a:tc>
                <a:tc>
                  <a:txBody>
                    <a:bodyPr/>
                    <a:lstStyle/>
                    <a:p>
                      <a:r>
                        <a:rPr lang="en-US" sz="1800" dirty="0"/>
                        <a:t>5</a:t>
                      </a:r>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22569921"/>
                  </a:ext>
                </a:extLst>
              </a:tr>
              <a:tr h="370840">
                <a:tc>
                  <a:txBody>
                    <a:bodyPr/>
                    <a:lstStyle/>
                    <a:p>
                      <a:r>
                        <a:rPr lang="en-US" sz="1800" dirty="0"/>
                        <a:t>1</a:t>
                      </a:r>
                    </a:p>
                  </a:txBody>
                  <a:tcPr/>
                </a:tc>
                <a:tc>
                  <a:txBody>
                    <a:bodyPr/>
                    <a:lstStyle/>
                    <a:p>
                      <a:r>
                        <a:rPr lang="en-US" sz="1800" dirty="0"/>
                        <a:t>6</a:t>
                      </a:r>
                    </a:p>
                  </a:txBody>
                  <a:tcPr/>
                </a:tc>
                <a:tc>
                  <a:txBody>
                    <a:bodyPr/>
                    <a:lstStyle/>
                    <a:p>
                      <a:r>
                        <a:rPr lang="en-US" sz="1800" dirty="0"/>
                        <a:t>7</a:t>
                      </a:r>
                    </a:p>
                  </a:txBody>
                  <a:tcPr/>
                </a:tc>
                <a:tc>
                  <a:txBody>
                    <a:bodyPr/>
                    <a:lstStyle/>
                    <a:p>
                      <a:r>
                        <a:rPr lang="en-US" sz="1800" dirty="0"/>
                        <a:t>1</a:t>
                      </a:r>
                    </a:p>
                  </a:txBody>
                  <a:tcPr/>
                </a:tc>
                <a:tc>
                  <a:txBody>
                    <a:bodyPr/>
                    <a:lstStyle/>
                    <a:p>
                      <a:r>
                        <a:rPr lang="en-US" sz="1800" dirty="0"/>
                        <a:t>5</a:t>
                      </a:r>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652353616"/>
                  </a:ext>
                </a:extLst>
              </a:tr>
            </a:tbl>
          </a:graphicData>
        </a:graphic>
      </p:graphicFrame>
      <p:sp>
        <p:nvSpPr>
          <p:cNvPr id="4" name="Rectangle 3">
            <a:extLst>
              <a:ext uri="{FF2B5EF4-FFF2-40B4-BE49-F238E27FC236}">
                <a16:creationId xmlns:a16="http://schemas.microsoft.com/office/drawing/2014/main" id="{66DB0462-5CCC-EB43-8035-86823488F9C9}"/>
              </a:ext>
            </a:extLst>
          </p:cNvPr>
          <p:cNvSpPr/>
          <p:nvPr/>
        </p:nvSpPr>
        <p:spPr>
          <a:xfrm>
            <a:off x="568412" y="4272677"/>
            <a:ext cx="2364259" cy="2585323"/>
          </a:xfrm>
          <a:prstGeom prst="rect">
            <a:avLst/>
          </a:prstGeom>
        </p:spPr>
        <p:txBody>
          <a:bodyPr wrap="square">
            <a:spAutoFit/>
          </a:bodyPr>
          <a:lstStyle/>
          <a:p>
            <a:r>
              <a:rPr lang="en-US" dirty="0"/>
              <a:t>{'ate': 7, </a:t>
            </a:r>
          </a:p>
          <a:p>
            <a:r>
              <a:rPr lang="en-US" dirty="0"/>
              <a:t>'cat': 2, </a:t>
            </a:r>
          </a:p>
          <a:p>
            <a:r>
              <a:rPr lang="en-US" dirty="0"/>
              <a:t>'dog': 6,</a:t>
            </a:r>
          </a:p>
          <a:p>
            <a:r>
              <a:rPr lang="en-US" dirty="0"/>
              <a:t> 'homework': 9, </a:t>
            </a:r>
          </a:p>
          <a:p>
            <a:r>
              <a:rPr lang="en-US" dirty="0"/>
              <a:t>'mat': 5, </a:t>
            </a:r>
          </a:p>
          <a:p>
            <a:r>
              <a:rPr lang="en-US" dirty="0"/>
              <a:t>'my': 8,</a:t>
            </a:r>
          </a:p>
          <a:p>
            <a:r>
              <a:rPr lang="en-US" dirty="0"/>
              <a:t> 'on': 4, </a:t>
            </a:r>
          </a:p>
          <a:p>
            <a:r>
              <a:rPr lang="en-US" dirty="0"/>
              <a:t>'sat': 3, </a:t>
            </a:r>
          </a:p>
          <a:p>
            <a:r>
              <a:rPr lang="en-US" dirty="0"/>
              <a:t>'the': 1}</a:t>
            </a:r>
          </a:p>
        </p:txBody>
      </p:sp>
      <p:sp>
        <p:nvSpPr>
          <p:cNvPr id="5" name="Rectangle 4">
            <a:extLst>
              <a:ext uri="{FF2B5EF4-FFF2-40B4-BE49-F238E27FC236}">
                <a16:creationId xmlns:a16="http://schemas.microsoft.com/office/drawing/2014/main" id="{77246DF2-C34E-8543-9D3C-3DA0EA4A74F6}"/>
              </a:ext>
            </a:extLst>
          </p:cNvPr>
          <p:cNvSpPr/>
          <p:nvPr/>
        </p:nvSpPr>
        <p:spPr>
          <a:xfrm>
            <a:off x="8708768" y="2536109"/>
            <a:ext cx="2443041" cy="369332"/>
          </a:xfrm>
          <a:prstGeom prst="rect">
            <a:avLst/>
          </a:prstGeom>
        </p:spPr>
        <p:txBody>
          <a:bodyPr wrap="none">
            <a:spAutoFit/>
          </a:bodyPr>
          <a:lstStyle/>
          <a:p>
            <a:r>
              <a:rPr lang="en-US" dirty="0"/>
              <a:t>'The cat sat on the mat.'</a:t>
            </a:r>
          </a:p>
        </p:txBody>
      </p:sp>
      <p:sp>
        <p:nvSpPr>
          <p:cNvPr id="6" name="Rectangle 5">
            <a:extLst>
              <a:ext uri="{FF2B5EF4-FFF2-40B4-BE49-F238E27FC236}">
                <a16:creationId xmlns:a16="http://schemas.microsoft.com/office/drawing/2014/main" id="{77393DBF-B5FB-C44E-81FF-41499261B382}"/>
              </a:ext>
            </a:extLst>
          </p:cNvPr>
          <p:cNvSpPr/>
          <p:nvPr/>
        </p:nvSpPr>
        <p:spPr>
          <a:xfrm>
            <a:off x="8708768" y="2905441"/>
            <a:ext cx="2739789" cy="369332"/>
          </a:xfrm>
          <a:prstGeom prst="rect">
            <a:avLst/>
          </a:prstGeom>
        </p:spPr>
        <p:txBody>
          <a:bodyPr wrap="none">
            <a:spAutoFit/>
          </a:bodyPr>
          <a:lstStyle/>
          <a:p>
            <a:r>
              <a:rPr lang="en-US" dirty="0"/>
              <a:t>‘The dog at my homework.'</a:t>
            </a:r>
          </a:p>
        </p:txBody>
      </p:sp>
      <p:sp>
        <p:nvSpPr>
          <p:cNvPr id="7" name="Rectangle 6">
            <a:extLst>
              <a:ext uri="{FF2B5EF4-FFF2-40B4-BE49-F238E27FC236}">
                <a16:creationId xmlns:a16="http://schemas.microsoft.com/office/drawing/2014/main" id="{DBF1F4FC-5463-2F41-83F4-386E5D187236}"/>
              </a:ext>
            </a:extLst>
          </p:cNvPr>
          <p:cNvSpPr/>
          <p:nvPr/>
        </p:nvSpPr>
        <p:spPr>
          <a:xfrm>
            <a:off x="8708768" y="3275249"/>
            <a:ext cx="2818657" cy="369332"/>
          </a:xfrm>
          <a:prstGeom prst="rect">
            <a:avLst/>
          </a:prstGeom>
        </p:spPr>
        <p:txBody>
          <a:bodyPr wrap="none">
            <a:spAutoFit/>
          </a:bodyPr>
          <a:lstStyle/>
          <a:p>
            <a:r>
              <a:rPr lang="en-US" dirty="0"/>
              <a:t>'The cat sat on my dog mat.'</a:t>
            </a:r>
          </a:p>
        </p:txBody>
      </p:sp>
      <p:sp>
        <p:nvSpPr>
          <p:cNvPr id="8" name="Rectangle 7">
            <a:extLst>
              <a:ext uri="{FF2B5EF4-FFF2-40B4-BE49-F238E27FC236}">
                <a16:creationId xmlns:a16="http://schemas.microsoft.com/office/drawing/2014/main" id="{56B081EE-8809-3D4D-837D-393EC0BBD2D9}"/>
              </a:ext>
            </a:extLst>
          </p:cNvPr>
          <p:cNvSpPr/>
          <p:nvPr/>
        </p:nvSpPr>
        <p:spPr>
          <a:xfrm>
            <a:off x="8708767" y="3683226"/>
            <a:ext cx="2240998" cy="369332"/>
          </a:xfrm>
          <a:prstGeom prst="rect">
            <a:avLst/>
          </a:prstGeom>
        </p:spPr>
        <p:txBody>
          <a:bodyPr wrap="none">
            <a:spAutoFit/>
          </a:bodyPr>
          <a:lstStyle/>
          <a:p>
            <a:r>
              <a:rPr lang="en-US" dirty="0"/>
              <a:t>'The dog ate the mat.'</a:t>
            </a:r>
          </a:p>
        </p:txBody>
      </p:sp>
      <p:cxnSp>
        <p:nvCxnSpPr>
          <p:cNvPr id="10" name="Straight Arrow Connector 9">
            <a:extLst>
              <a:ext uri="{FF2B5EF4-FFF2-40B4-BE49-F238E27FC236}">
                <a16:creationId xmlns:a16="http://schemas.microsoft.com/office/drawing/2014/main" id="{E55AB71B-105C-BC46-B813-A1C4A47E1820}"/>
              </a:ext>
            </a:extLst>
          </p:cNvPr>
          <p:cNvCxnSpPr/>
          <p:nvPr/>
        </p:nvCxnSpPr>
        <p:spPr>
          <a:xfrm>
            <a:off x="580768" y="2162432"/>
            <a:ext cx="81279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8A4D9F-7C32-9943-87B7-5670EC091BF0}"/>
              </a:ext>
            </a:extLst>
          </p:cNvPr>
          <p:cNvSpPr txBox="1"/>
          <p:nvPr/>
        </p:nvSpPr>
        <p:spPr>
          <a:xfrm>
            <a:off x="3459892" y="1691505"/>
            <a:ext cx="3101546" cy="369332"/>
          </a:xfrm>
          <a:prstGeom prst="rect">
            <a:avLst/>
          </a:prstGeom>
          <a:noFill/>
        </p:spPr>
        <p:txBody>
          <a:bodyPr wrap="square" rtlCol="0">
            <a:spAutoFit/>
          </a:bodyPr>
          <a:lstStyle/>
          <a:p>
            <a:r>
              <a:rPr lang="en-US" dirty="0"/>
              <a:t>max length = 10</a:t>
            </a:r>
          </a:p>
        </p:txBody>
      </p:sp>
      <p:sp>
        <p:nvSpPr>
          <p:cNvPr id="12" name="Right Arrow 11">
            <a:extLst>
              <a:ext uri="{FF2B5EF4-FFF2-40B4-BE49-F238E27FC236}">
                <a16:creationId xmlns:a16="http://schemas.microsoft.com/office/drawing/2014/main" id="{E903346C-6360-EA44-AD33-384D97DA0ECE}"/>
              </a:ext>
            </a:extLst>
          </p:cNvPr>
          <p:cNvSpPr/>
          <p:nvPr/>
        </p:nvSpPr>
        <p:spPr>
          <a:xfrm>
            <a:off x="5875638" y="448391"/>
            <a:ext cx="1223319" cy="815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D92999D-22A9-CB49-85AC-1045D81496C8}"/>
              </a:ext>
            </a:extLst>
          </p:cNvPr>
          <p:cNvSpPr txBox="1"/>
          <p:nvPr/>
        </p:nvSpPr>
        <p:spPr>
          <a:xfrm>
            <a:off x="7293940" y="260681"/>
            <a:ext cx="4127157" cy="1200329"/>
          </a:xfrm>
          <a:prstGeom prst="rect">
            <a:avLst/>
          </a:prstGeom>
          <a:noFill/>
        </p:spPr>
        <p:txBody>
          <a:bodyPr wrap="square" rtlCol="0">
            <a:spAutoFit/>
          </a:bodyPr>
          <a:lstStyle/>
          <a:p>
            <a:r>
              <a:rPr lang="en-US" dirty="0"/>
              <a:t>Converted to Embedding Layer (which is like a dictionary lookup) of 3D array: (samples, </a:t>
            </a:r>
            <a:r>
              <a:rPr lang="en-US" dirty="0" err="1"/>
              <a:t>sequence_length</a:t>
            </a:r>
            <a:r>
              <a:rPr lang="en-US" dirty="0"/>
              <a:t>, </a:t>
            </a:r>
            <a:r>
              <a:rPr lang="en-US" dirty="0" err="1"/>
              <a:t>dimensions_of_embeddings</a:t>
            </a:r>
            <a:r>
              <a:rPr lang="en-US" dirty="0"/>
              <a:t>)</a:t>
            </a:r>
          </a:p>
        </p:txBody>
      </p:sp>
      <p:pic>
        <p:nvPicPr>
          <p:cNvPr id="15" name="Picture 14">
            <a:extLst>
              <a:ext uri="{FF2B5EF4-FFF2-40B4-BE49-F238E27FC236}">
                <a16:creationId xmlns:a16="http://schemas.microsoft.com/office/drawing/2014/main" id="{14EF7423-9B6D-5141-BC84-D794C314BAA9}"/>
              </a:ext>
            </a:extLst>
          </p:cNvPr>
          <p:cNvPicPr>
            <a:picLocks noChangeAspect="1"/>
          </p:cNvPicPr>
          <p:nvPr/>
        </p:nvPicPr>
        <p:blipFill>
          <a:blip r:embed="rId2"/>
          <a:stretch>
            <a:fillRect/>
          </a:stretch>
        </p:blipFill>
        <p:spPr>
          <a:xfrm>
            <a:off x="6820929" y="4461011"/>
            <a:ext cx="5266209" cy="2348326"/>
          </a:xfrm>
          <a:prstGeom prst="rect">
            <a:avLst/>
          </a:prstGeom>
        </p:spPr>
      </p:pic>
    </p:spTree>
    <p:extLst>
      <p:ext uri="{BB962C8B-B14F-4D97-AF65-F5344CB8AC3E}">
        <p14:creationId xmlns:p14="http://schemas.microsoft.com/office/powerpoint/2010/main" val="292487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4065D0-5F08-664F-8FAE-607CEE3A9DC7}"/>
              </a:ext>
            </a:extLst>
          </p:cNvPr>
          <p:cNvSpPr txBox="1"/>
          <p:nvPr/>
        </p:nvSpPr>
        <p:spPr>
          <a:xfrm>
            <a:off x="216244" y="61850"/>
            <a:ext cx="4102443" cy="2893100"/>
          </a:xfrm>
          <a:prstGeom prst="rect">
            <a:avLst/>
          </a:prstGeom>
          <a:noFill/>
        </p:spPr>
        <p:txBody>
          <a:bodyPr wrap="square" rtlCol="0">
            <a:spAutoFit/>
          </a:bodyPr>
          <a:lstStyle/>
          <a:p>
            <a:r>
              <a:rPr lang="en-US" sz="1400" dirty="0"/>
              <a:t>You always need to specify: </a:t>
            </a:r>
          </a:p>
          <a:p>
            <a:endParaRPr lang="en-US" sz="1400" dirty="0"/>
          </a:p>
          <a:p>
            <a:r>
              <a:rPr lang="en-US" sz="1400" dirty="0"/>
              <a:t>#this means the maximum number of words for any sequence (sentence)</a:t>
            </a:r>
          </a:p>
          <a:p>
            <a:endParaRPr lang="en-US" sz="1400" dirty="0"/>
          </a:p>
          <a:p>
            <a:r>
              <a:rPr lang="en-US" sz="1400" b="1" dirty="0" err="1"/>
              <a:t>max_length</a:t>
            </a:r>
            <a:r>
              <a:rPr lang="en-US" sz="1400" b="1" dirty="0"/>
              <a:t>, e.g. 100</a:t>
            </a:r>
          </a:p>
          <a:p>
            <a:endParaRPr lang="en-US" sz="1400" dirty="0"/>
          </a:p>
          <a:p>
            <a:r>
              <a:rPr lang="en-US" sz="1400" dirty="0"/>
              <a:t>#this means the maximum number of words (most common words) to be used to create the dictionary </a:t>
            </a:r>
          </a:p>
          <a:p>
            <a:endParaRPr lang="en-US" sz="1400" dirty="0"/>
          </a:p>
          <a:p>
            <a:r>
              <a:rPr lang="en-US" sz="1400" b="1" dirty="0" err="1"/>
              <a:t>max_words</a:t>
            </a:r>
            <a:r>
              <a:rPr lang="en-US" sz="1400" b="1" dirty="0"/>
              <a:t> e.g. 10000</a:t>
            </a:r>
          </a:p>
          <a:p>
            <a:endParaRPr lang="en-US" sz="1400" b="1" dirty="0"/>
          </a:p>
          <a:p>
            <a:r>
              <a:rPr lang="en-US" sz="1400" b="1" dirty="0" err="1"/>
              <a:t>embedding_dim</a:t>
            </a:r>
            <a:r>
              <a:rPr lang="en-US" sz="1400" b="1" dirty="0"/>
              <a:t> = 100</a:t>
            </a:r>
          </a:p>
        </p:txBody>
      </p:sp>
      <p:sp>
        <p:nvSpPr>
          <p:cNvPr id="4" name="Rectangle 3">
            <a:extLst>
              <a:ext uri="{FF2B5EF4-FFF2-40B4-BE49-F238E27FC236}">
                <a16:creationId xmlns:a16="http://schemas.microsoft.com/office/drawing/2014/main" id="{9AF562C0-63AB-A448-9054-8D43E66705BB}"/>
              </a:ext>
            </a:extLst>
          </p:cNvPr>
          <p:cNvSpPr/>
          <p:nvPr/>
        </p:nvSpPr>
        <p:spPr>
          <a:xfrm>
            <a:off x="5469924" y="405874"/>
            <a:ext cx="6096000" cy="1785104"/>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r>
              <a:rPr lang="en-US" sz="1000" dirty="0">
                <a:latin typeface="Courier" pitchFamily="2" charset="0"/>
              </a:rPr>
              <a:t>"This film lacked something I couldn't put my finger on at first: charisma on the part of the leading actress. This inevitably translated to lack of chemistry when she shared the screen with her leading man. Even the romantic scenes came across as being merely the actors at play. It could very well have been the director who miscalculated what he needed from the actors. I just don't know.&lt;</a:t>
            </a:r>
            <a:r>
              <a:rPr lang="en-US" sz="1000" dirty="0" err="1">
                <a:latin typeface="Courier" pitchFamily="2" charset="0"/>
              </a:rPr>
              <a:t>br</a:t>
            </a:r>
            <a:r>
              <a:rPr lang="en-US" sz="1000" dirty="0">
                <a:latin typeface="Courier" pitchFamily="2" charset="0"/>
              </a:rPr>
              <a:t> /&gt;&lt;</a:t>
            </a:r>
            <a:r>
              <a:rPr lang="en-US" sz="1000" dirty="0" err="1">
                <a:latin typeface="Courier" pitchFamily="2" charset="0"/>
              </a:rPr>
              <a:t>br</a:t>
            </a:r>
            <a:r>
              <a:rPr lang="en-US" sz="1000" dirty="0">
                <a:latin typeface="Courier" pitchFamily="2" charset="0"/>
              </a:rPr>
              <a:t> /&gt;But could it have been the screenplay? Just exactly who was the chef in love with? He seemed more enamored of his culinary skills and restaurant, and ultimately of himself and his youthful exploits, than of anybody or anything else. He never convinced me he was in love with the princess.&lt;</a:t>
            </a:r>
            <a:r>
              <a:rPr lang="en-US" sz="1000" dirty="0" err="1">
                <a:latin typeface="Courier" pitchFamily="2" charset="0"/>
              </a:rPr>
              <a:t>br</a:t>
            </a:r>
            <a:r>
              <a:rPr lang="en-US" sz="1000" dirty="0">
                <a:latin typeface="Courier" pitchFamily="2" charset="0"/>
              </a:rPr>
              <a:t> /&gt;&lt;</a:t>
            </a:r>
            <a:r>
              <a:rPr lang="en-US" sz="1000" dirty="0" err="1">
                <a:latin typeface="Courier" pitchFamily="2" charset="0"/>
              </a:rPr>
              <a:t>br</a:t>
            </a:r>
            <a:r>
              <a:rPr lang="en-US" sz="1000" dirty="0">
                <a:latin typeface="Courier" pitchFamily="2" charset="0"/>
              </a:rPr>
              <a:t> /&gt;I was disappointed in this movie. But, don't forget it was nominated for an Oscar, so judge for yourself.",</a:t>
            </a:r>
          </a:p>
        </p:txBody>
      </p:sp>
      <p:sp>
        <p:nvSpPr>
          <p:cNvPr id="5" name="Down Arrow 4">
            <a:extLst>
              <a:ext uri="{FF2B5EF4-FFF2-40B4-BE49-F238E27FC236}">
                <a16:creationId xmlns:a16="http://schemas.microsoft.com/office/drawing/2014/main" id="{BEF5E94A-A38A-B441-9F8F-1748F2AD9221}"/>
              </a:ext>
            </a:extLst>
          </p:cNvPr>
          <p:cNvSpPr/>
          <p:nvPr/>
        </p:nvSpPr>
        <p:spPr>
          <a:xfrm>
            <a:off x="7895968" y="2190978"/>
            <a:ext cx="1198605" cy="403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A64656-3448-9344-AB56-A0DBC6119CCB}"/>
              </a:ext>
            </a:extLst>
          </p:cNvPr>
          <p:cNvSpPr txBox="1"/>
          <p:nvPr/>
        </p:nvSpPr>
        <p:spPr>
          <a:xfrm>
            <a:off x="7030995" y="2594919"/>
            <a:ext cx="312625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tokenize</a:t>
            </a:r>
          </a:p>
        </p:txBody>
      </p:sp>
      <p:sp>
        <p:nvSpPr>
          <p:cNvPr id="7" name="TextBox 6">
            <a:extLst>
              <a:ext uri="{FF2B5EF4-FFF2-40B4-BE49-F238E27FC236}">
                <a16:creationId xmlns:a16="http://schemas.microsoft.com/office/drawing/2014/main" id="{6606D1B8-DF21-C248-AFA8-CEC6921FAD80}"/>
              </a:ext>
            </a:extLst>
          </p:cNvPr>
          <p:cNvSpPr txBox="1"/>
          <p:nvPr/>
        </p:nvSpPr>
        <p:spPr>
          <a:xfrm>
            <a:off x="7030993" y="3183526"/>
            <a:ext cx="312625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word_index</a:t>
            </a:r>
            <a:endParaRPr lang="en-US" dirty="0"/>
          </a:p>
        </p:txBody>
      </p:sp>
      <p:sp>
        <p:nvSpPr>
          <p:cNvPr id="8" name="TextBox 7">
            <a:extLst>
              <a:ext uri="{FF2B5EF4-FFF2-40B4-BE49-F238E27FC236}">
                <a16:creationId xmlns:a16="http://schemas.microsoft.com/office/drawing/2014/main" id="{DDE1492E-CA39-9E4B-9E92-16897C462800}"/>
              </a:ext>
            </a:extLst>
          </p:cNvPr>
          <p:cNvSpPr txBox="1"/>
          <p:nvPr/>
        </p:nvSpPr>
        <p:spPr>
          <a:xfrm>
            <a:off x="7030992" y="3841081"/>
            <a:ext cx="312625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load pretrained word embedding: </a:t>
            </a:r>
            <a:r>
              <a:rPr lang="en-US" dirty="0" err="1"/>
              <a:t>gloVe</a:t>
            </a:r>
            <a:endParaRPr lang="en-US" dirty="0"/>
          </a:p>
        </p:txBody>
      </p:sp>
      <p:pic>
        <p:nvPicPr>
          <p:cNvPr id="10" name="Picture 9">
            <a:extLst>
              <a:ext uri="{FF2B5EF4-FFF2-40B4-BE49-F238E27FC236}">
                <a16:creationId xmlns:a16="http://schemas.microsoft.com/office/drawing/2014/main" id="{A36F9F5A-5F09-A746-9A31-455DCB7CAB4D}"/>
              </a:ext>
            </a:extLst>
          </p:cNvPr>
          <p:cNvPicPr>
            <a:picLocks noChangeAspect="1"/>
          </p:cNvPicPr>
          <p:nvPr/>
        </p:nvPicPr>
        <p:blipFill>
          <a:blip r:embed="rId2"/>
          <a:stretch>
            <a:fillRect/>
          </a:stretch>
        </p:blipFill>
        <p:spPr>
          <a:xfrm>
            <a:off x="3863586" y="2478396"/>
            <a:ext cx="2243741" cy="2467457"/>
          </a:xfrm>
          <a:prstGeom prst="rect">
            <a:avLst/>
          </a:prstGeom>
        </p:spPr>
      </p:pic>
      <p:sp>
        <p:nvSpPr>
          <p:cNvPr id="11" name="TextBox 10">
            <a:extLst>
              <a:ext uri="{FF2B5EF4-FFF2-40B4-BE49-F238E27FC236}">
                <a16:creationId xmlns:a16="http://schemas.microsoft.com/office/drawing/2014/main" id="{10080074-1986-F442-9921-D12F75B6CD78}"/>
              </a:ext>
            </a:extLst>
          </p:cNvPr>
          <p:cNvSpPr txBox="1"/>
          <p:nvPr/>
        </p:nvSpPr>
        <p:spPr>
          <a:xfrm>
            <a:off x="6512009" y="4775636"/>
            <a:ext cx="416422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build embedding matrix of shape (</a:t>
            </a:r>
            <a:r>
              <a:rPr lang="en-US" dirty="0" err="1"/>
              <a:t>max_words</a:t>
            </a:r>
            <a:r>
              <a:rPr lang="en-US" dirty="0"/>
              <a:t>, </a:t>
            </a:r>
            <a:r>
              <a:rPr lang="en-US" dirty="0" err="1"/>
              <a:t>embedding_dim</a:t>
            </a:r>
            <a:r>
              <a:rPr lang="en-US" dirty="0"/>
              <a:t>)</a:t>
            </a:r>
          </a:p>
        </p:txBody>
      </p:sp>
      <p:sp>
        <p:nvSpPr>
          <p:cNvPr id="14" name="Down Arrow 13">
            <a:extLst>
              <a:ext uri="{FF2B5EF4-FFF2-40B4-BE49-F238E27FC236}">
                <a16:creationId xmlns:a16="http://schemas.microsoft.com/office/drawing/2014/main" id="{0AA2C3AA-F50C-FD47-98D5-396BB1C89540}"/>
              </a:ext>
            </a:extLst>
          </p:cNvPr>
          <p:cNvSpPr/>
          <p:nvPr/>
        </p:nvSpPr>
        <p:spPr>
          <a:xfrm>
            <a:off x="7918621" y="5441862"/>
            <a:ext cx="1198605" cy="403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8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TotalTime>
  <Words>821</Words>
  <Application>Microsoft Macintosh PowerPoint</Application>
  <PresentationFormat>Widescreen</PresentationFormat>
  <Paragraphs>97</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Consolas</vt:lpstr>
      <vt:lpstr>Courier</vt:lpstr>
      <vt:lpstr>Wingdings</vt:lpstr>
      <vt:lpstr>Office Theme</vt:lpstr>
      <vt:lpstr>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Ordun, Catherine [USA]</dc:creator>
  <cp:lastModifiedBy>Ordun, Catherine [USA]</cp:lastModifiedBy>
  <cp:revision>27</cp:revision>
  <dcterms:created xsi:type="dcterms:W3CDTF">2018-07-25T20:02:45Z</dcterms:created>
  <dcterms:modified xsi:type="dcterms:W3CDTF">2018-07-26T16:16:30Z</dcterms:modified>
</cp:coreProperties>
</file>